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handoutMasterIdLst>
    <p:handoutMasterId r:id="rId62"/>
  </p:handoutMasterIdLst>
  <p:sldIdLst>
    <p:sldId id="283" r:id="rId2"/>
    <p:sldId id="257" r:id="rId3"/>
    <p:sldId id="328" r:id="rId4"/>
    <p:sldId id="310" r:id="rId5"/>
    <p:sldId id="280" r:id="rId6"/>
    <p:sldId id="266" r:id="rId7"/>
    <p:sldId id="307" r:id="rId8"/>
    <p:sldId id="281" r:id="rId9"/>
    <p:sldId id="308" r:id="rId10"/>
    <p:sldId id="326" r:id="rId11"/>
    <p:sldId id="309" r:id="rId12"/>
    <p:sldId id="327" r:id="rId13"/>
    <p:sldId id="258" r:id="rId14"/>
    <p:sldId id="259" r:id="rId15"/>
    <p:sldId id="275" r:id="rId16"/>
    <p:sldId id="277" r:id="rId17"/>
    <p:sldId id="276" r:id="rId18"/>
    <p:sldId id="278" r:id="rId19"/>
    <p:sldId id="311" r:id="rId20"/>
    <p:sldId id="314" r:id="rId21"/>
    <p:sldId id="312" r:id="rId22"/>
    <p:sldId id="318" r:id="rId23"/>
    <p:sldId id="325" r:id="rId24"/>
    <p:sldId id="329" r:id="rId25"/>
    <p:sldId id="330" r:id="rId26"/>
    <p:sldId id="331" r:id="rId27"/>
    <p:sldId id="316" r:id="rId28"/>
    <p:sldId id="317" r:id="rId29"/>
    <p:sldId id="319" r:id="rId30"/>
    <p:sldId id="320" r:id="rId31"/>
    <p:sldId id="322" r:id="rId32"/>
    <p:sldId id="323" r:id="rId33"/>
    <p:sldId id="282" r:id="rId34"/>
    <p:sldId id="269" r:id="rId35"/>
    <p:sldId id="270" r:id="rId36"/>
    <p:sldId id="324" r:id="rId37"/>
    <p:sldId id="295" r:id="rId38"/>
    <p:sldId id="294" r:id="rId39"/>
    <p:sldId id="296" r:id="rId40"/>
    <p:sldId id="297" r:id="rId41"/>
    <p:sldId id="298" r:id="rId42"/>
    <p:sldId id="299" r:id="rId43"/>
    <p:sldId id="264" r:id="rId44"/>
    <p:sldId id="300" r:id="rId45"/>
    <p:sldId id="301" r:id="rId46"/>
    <p:sldId id="302" r:id="rId47"/>
    <p:sldId id="260" r:id="rId48"/>
    <p:sldId id="265" r:id="rId49"/>
    <p:sldId id="273" r:id="rId50"/>
    <p:sldId id="303" r:id="rId51"/>
    <p:sldId id="268" r:id="rId52"/>
    <p:sldId id="304" r:id="rId53"/>
    <p:sldId id="305" r:id="rId54"/>
    <p:sldId id="271" r:id="rId55"/>
    <p:sldId id="272" r:id="rId56"/>
    <p:sldId id="274" r:id="rId57"/>
    <p:sldId id="261" r:id="rId58"/>
    <p:sldId id="306" r:id="rId59"/>
    <p:sldId id="262"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0" autoAdjust="0"/>
  </p:normalViewPr>
  <p:slideViewPr>
    <p:cSldViewPr snapToGrid="0">
      <p:cViewPr varScale="1">
        <p:scale>
          <a:sx n="87" d="100"/>
          <a:sy n="87" d="100"/>
        </p:scale>
        <p:origin x="120" y="72"/>
      </p:cViewPr>
      <p:guideLst>
        <p:guide orient="horz" pos="2160"/>
        <p:guide pos="2880"/>
      </p:guideLst>
    </p:cSldViewPr>
  </p:slideViewPr>
  <p:notesTextViewPr>
    <p:cViewPr>
      <p:scale>
        <a:sx n="3" d="2"/>
        <a:sy n="3" d="2"/>
      </p:scale>
      <p:origin x="0" y="0"/>
    </p:cViewPr>
  </p:notesTextViewPr>
  <p:notesViewPr>
    <p:cSldViewPr snapToGrid="0">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5FBF28-9652-4669-91F8-0ED565827793}" type="datetimeFigureOut">
              <a:rPr lang="zh-CN" altLang="en-US" smtClean="0"/>
              <a:t>2023/4/2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E10058-F521-48D4-8F21-5FCE0D1E0D7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F6267-D389-4538-B891-294586C2059E}" type="datetimeFigureOut">
              <a:rPr lang="zh-CN" altLang="en-US" smtClean="0"/>
              <a:t>2023/4/2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1B0F9B-B189-4A1D-9582-274D55205741}" type="slidenum">
              <a:rPr lang="zh-CN" altLang="en-US" smtClean="0"/>
              <a:t>‹#›</a:t>
            </a:fld>
            <a:endParaRPr lang="zh-CN" altLang="en-US"/>
          </a:p>
        </p:txBody>
      </p:sp>
    </p:spTree>
    <p:extLst>
      <p:ext uri="{BB962C8B-B14F-4D97-AF65-F5344CB8AC3E}">
        <p14:creationId xmlns:p14="http://schemas.microsoft.com/office/powerpoint/2010/main" val="661611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3</a:t>
            </a:fld>
            <a:endParaRPr lang="zh-CN" altLang="en-US"/>
          </a:p>
        </p:txBody>
      </p:sp>
    </p:spTree>
    <p:extLst>
      <p:ext uri="{BB962C8B-B14F-4D97-AF65-F5344CB8AC3E}">
        <p14:creationId xmlns:p14="http://schemas.microsoft.com/office/powerpoint/2010/main" val="256131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33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B0F9B-B189-4A1D-9582-274D55205741}" type="slidenum">
              <a:rPr lang="zh-CN" altLang="en-US" smtClean="0"/>
              <a:t>34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B0F9B-B189-4A1D-9582-274D55205741}" type="slidenum">
              <a:rPr lang="zh-CN" altLang="en-US" smtClean="0"/>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4" name="文本框 13"/>
          <p:cNvSpPr txBox="1"/>
          <p:nvPr userDrawn="1"/>
        </p:nvSpPr>
        <p:spPr>
          <a:xfrm>
            <a:off x="722991" y="2595760"/>
            <a:ext cx="738664" cy="1272143"/>
          </a:xfrm>
          <a:prstGeom prst="rect">
            <a:avLst/>
          </a:prstGeom>
          <a:noFill/>
        </p:spPr>
        <p:txBody>
          <a:bodyPr vert="eaVert" wrap="none" rtlCol="0">
            <a:spAutoFit/>
          </a:bodyPr>
          <a:lstStyle/>
          <a:p>
            <a:r>
              <a:rPr lang="zh-CN" altLang="en-US" sz="3600" dirty="0">
                <a:latin typeface="华文琥珀" panose="02010800040101010101" pitchFamily="2" charset="-122"/>
                <a:ea typeface="华文琥珀" panose="02010800040101010101" pitchFamily="2" charset="-122"/>
              </a:rPr>
              <a:t>目  录</a:t>
            </a:r>
          </a:p>
        </p:txBody>
      </p:sp>
      <p:cxnSp>
        <p:nvCxnSpPr>
          <p:cNvPr id="16" name="直接连接符 15"/>
          <p:cNvCxnSpPr/>
          <p:nvPr userDrawn="1"/>
        </p:nvCxnSpPr>
        <p:spPr>
          <a:xfrm>
            <a:off x="1759527" y="843974"/>
            <a:ext cx="0" cy="51700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2388394" y="448888"/>
            <a:ext cx="5043488" cy="5960226"/>
          </a:xfrm>
        </p:spPr>
        <p:txBody>
          <a:bodyPr anchor="ctr"/>
          <a:lstStyle>
            <a:lvl1pPr marL="0" indent="0">
              <a:lnSpc>
                <a:spcPct val="200000"/>
              </a:lnSpc>
              <a:spcBef>
                <a:spcPts val="0"/>
              </a:spcBef>
              <a:spcAft>
                <a:spcPts val="0"/>
              </a:spcAft>
              <a:buNone/>
              <a:defRPr/>
            </a:lvl1pPr>
          </a:lstStyle>
          <a:p>
            <a:pPr lvl="0"/>
            <a:r>
              <a:rPr lang="zh-CN" altLang="en-US" dirty="0"/>
              <a:t>在此键入目录内容</a:t>
            </a:r>
            <a:endParaRPr lang="en-US" altLang="zh-CN" dirty="0"/>
          </a:p>
          <a:p>
            <a:pPr lvl="0"/>
            <a:r>
              <a:rPr lang="zh-CN" altLang="en-US" dirty="0"/>
              <a:t>内容</a:t>
            </a:r>
            <a:r>
              <a:rPr lang="en-US" altLang="zh-CN" dirty="0"/>
              <a:t>1</a:t>
            </a:r>
          </a:p>
          <a:p>
            <a:pPr lvl="0"/>
            <a:r>
              <a:rPr lang="zh-CN" altLang="en-US" dirty="0"/>
              <a:t>内容</a:t>
            </a:r>
            <a:r>
              <a:rPr lang="en-US" altLang="zh-CN" dirty="0"/>
              <a:t>2</a:t>
            </a:r>
          </a:p>
          <a:p>
            <a:pPr lvl="0"/>
            <a:r>
              <a:rPr lang="zh-CN" altLang="en-US" dirty="0"/>
              <a:t>内容</a:t>
            </a:r>
            <a:r>
              <a:rPr lang="en-US" altLang="zh-CN" dirty="0"/>
              <a:t>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cxnSp>
        <p:nvCxnSpPr>
          <p:cNvPr id="9" name="直接连接符 8"/>
          <p:cNvCxnSpPr/>
          <p:nvPr userDrawn="1"/>
        </p:nvCxnSpPr>
        <p:spPr>
          <a:xfrm>
            <a:off x="942976" y="3579607"/>
            <a:ext cx="72580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815990" y="1394479"/>
            <a:ext cx="3512019" cy="535420"/>
          </a:xfrm>
        </p:spPr>
        <p:txBody>
          <a:bodyPr/>
          <a:lstStyle>
            <a:lvl1pPr algn="ctr">
              <a:buNone/>
              <a:defRPr>
                <a:latin typeface="Britannic Bold" panose="020B0903060703020204" pitchFamily="34" charset="0"/>
              </a:defRPr>
            </a:lvl1pPr>
          </a:lstStyle>
          <a:p>
            <a:pPr lvl="0"/>
            <a:r>
              <a:rPr lang="en-US" altLang="zh-CN" dirty="0"/>
              <a:t>English Name</a:t>
            </a:r>
            <a:endParaRPr lang="zh-CN" altLang="en-US" dirty="0"/>
          </a:p>
        </p:txBody>
      </p:sp>
      <p:sp>
        <p:nvSpPr>
          <p:cNvPr id="14" name="内容占位符 13"/>
          <p:cNvSpPr>
            <a:spLocks noGrp="1"/>
          </p:cNvSpPr>
          <p:nvPr>
            <p:ph sz="quarter" idx="11" hasCustomPrompt="1"/>
          </p:nvPr>
        </p:nvSpPr>
        <p:spPr>
          <a:xfrm>
            <a:off x="2220406" y="2357879"/>
            <a:ext cx="4703186" cy="535413"/>
          </a:xfrm>
        </p:spPr>
        <p:txBody>
          <a:bodyPr/>
          <a:lstStyle>
            <a:lvl1pPr algn="ctr">
              <a:buNone/>
              <a:defRPr sz="2700">
                <a:latin typeface="华文中宋" panose="02010600040101010101" pitchFamily="2" charset="-122"/>
                <a:ea typeface="华文中宋" panose="02010600040101010101" pitchFamily="2" charset="-122"/>
              </a:defRPr>
            </a:lvl1pPr>
          </a:lstStyle>
          <a:p>
            <a:pPr lvl="0"/>
            <a:r>
              <a:rPr lang="zh-CN" altLang="en-US" dirty="0"/>
              <a:t>中文题目</a:t>
            </a:r>
          </a:p>
        </p:txBody>
      </p:sp>
      <p:sp>
        <p:nvSpPr>
          <p:cNvPr id="16" name="文本占位符 15"/>
          <p:cNvSpPr>
            <a:spLocks noGrp="1"/>
          </p:cNvSpPr>
          <p:nvPr>
            <p:ph type="body" sz="quarter" idx="12" hasCustomPrompt="1"/>
          </p:nvPr>
        </p:nvSpPr>
        <p:spPr>
          <a:xfrm>
            <a:off x="2188910" y="3964710"/>
            <a:ext cx="4766180" cy="914400"/>
          </a:xfrm>
        </p:spPr>
        <p:txBody>
          <a:bodyPr/>
          <a:lstStyle>
            <a:lvl1pPr algn="ctr">
              <a:buNone/>
              <a:defRPr sz="3300"/>
            </a:lvl1pPr>
          </a:lstStyle>
          <a:p>
            <a:pPr lvl="0"/>
            <a:r>
              <a:rPr lang="zh-CN" altLang="en-US" dirty="0"/>
              <a:t>请键入主题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cxnSp>
        <p:nvCxnSpPr>
          <p:cNvPr id="10" name="直接连接符 9"/>
          <p:cNvCxnSpPr/>
          <p:nvPr userDrawn="1"/>
        </p:nvCxnSpPr>
        <p:spPr>
          <a:xfrm>
            <a:off x="297874" y="1"/>
            <a:ext cx="0" cy="840509"/>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11" name="直接连接符 10"/>
          <p:cNvCxnSpPr/>
          <p:nvPr userDrawn="1"/>
        </p:nvCxnSpPr>
        <p:spPr>
          <a:xfrm>
            <a:off x="0" y="406398"/>
            <a:ext cx="9144000" cy="0"/>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12" name="直接连接符 11"/>
          <p:cNvCxnSpPr/>
          <p:nvPr userDrawn="1"/>
        </p:nvCxnSpPr>
        <p:spPr>
          <a:xfrm>
            <a:off x="8818418" y="6059056"/>
            <a:ext cx="0" cy="798945"/>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13" name="直接连接符 12"/>
          <p:cNvCxnSpPr/>
          <p:nvPr userDrawn="1"/>
        </p:nvCxnSpPr>
        <p:spPr>
          <a:xfrm flipV="1">
            <a:off x="0" y="6451602"/>
            <a:ext cx="9144000" cy="1"/>
          </a:xfrm>
          <a:prstGeom prst="line">
            <a:avLst/>
          </a:prstGeom>
          <a:ln w="38100" cap="rnd"/>
        </p:spPr>
        <p:style>
          <a:lnRef idx="1">
            <a:schemeClr val="dk1"/>
          </a:lnRef>
          <a:fillRef idx="0">
            <a:schemeClr val="dk1"/>
          </a:fillRef>
          <a:effectRef idx="0">
            <a:schemeClr val="dk1"/>
          </a:effectRef>
          <a:fontRef idx="minor">
            <a:schemeClr val="tx1"/>
          </a:fontRef>
        </p:style>
      </p:cxnSp>
      <p:sp>
        <p:nvSpPr>
          <p:cNvPr id="14" name="内容占位符 44"/>
          <p:cNvSpPr>
            <a:spLocks noGrp="1"/>
          </p:cNvSpPr>
          <p:nvPr>
            <p:ph sz="quarter" idx="10" hasCustomPrompt="1"/>
          </p:nvPr>
        </p:nvSpPr>
        <p:spPr>
          <a:xfrm>
            <a:off x="297874" y="420254"/>
            <a:ext cx="7204898" cy="420252"/>
          </a:xfrm>
        </p:spPr>
        <p:txBody>
          <a:bodyPr>
            <a:noAutofit/>
          </a:bodyPr>
          <a:lstStyle>
            <a:lvl1pPr>
              <a:buNone/>
              <a:defRPr sz="2400">
                <a:latin typeface="华文隶书" panose="02010800040101010101" pitchFamily="2" charset="-122"/>
                <a:ea typeface="华文隶书" panose="02010800040101010101" pitchFamily="2" charset="-122"/>
              </a:defRPr>
            </a:lvl1pPr>
          </a:lstStyle>
          <a:p>
            <a:pPr lvl="0"/>
            <a:r>
              <a:rPr lang="zh-CN" altLang="en-US" dirty="0"/>
              <a:t>键入标题</a:t>
            </a:r>
          </a:p>
        </p:txBody>
      </p:sp>
      <p:sp>
        <p:nvSpPr>
          <p:cNvPr id="15" name="文本框 14"/>
          <p:cNvSpPr txBox="1"/>
          <p:nvPr userDrawn="1"/>
        </p:nvSpPr>
        <p:spPr>
          <a:xfrm>
            <a:off x="7602701" y="6086052"/>
            <a:ext cx="1107996" cy="276999"/>
          </a:xfrm>
          <a:prstGeom prst="rect">
            <a:avLst/>
          </a:prstGeom>
          <a:noFill/>
        </p:spPr>
        <p:txBody>
          <a:bodyPr wrap="none" rtlCol="0">
            <a:spAutoFit/>
          </a:bodyPr>
          <a:lstStyle/>
          <a:p>
            <a:r>
              <a:rPr lang="zh-CN" altLang="en-US" sz="1200" dirty="0">
                <a:latin typeface="华文隶书" panose="02010800040101010101" pitchFamily="2" charset="-122"/>
                <a:ea typeface="华文隶书" panose="02010800040101010101" pitchFamily="2" charset="-122"/>
              </a:rPr>
              <a:t>主讲人</a:t>
            </a:r>
            <a:r>
              <a:rPr lang="zh-CN" altLang="en-US" sz="1200" dirty="0" smtClean="0">
                <a:latin typeface="华文隶书" panose="02010800040101010101" pitchFamily="2" charset="-122"/>
                <a:ea typeface="华文隶书" panose="02010800040101010101" pitchFamily="2" charset="-122"/>
              </a:rPr>
              <a:t>：钱海</a:t>
            </a:r>
            <a:endParaRPr lang="zh-CN" altLang="en-US" sz="1200" dirty="0">
              <a:latin typeface="华文隶书" panose="02010800040101010101" pitchFamily="2" charset="-122"/>
              <a:ea typeface="华文隶书" panose="02010800040101010101" pitchFamily="2" charset="-122"/>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界面">
    <p:spTree>
      <p:nvGrpSpPr>
        <p:cNvPr id="1" name=""/>
        <p:cNvGrpSpPr/>
        <p:nvPr/>
      </p:nvGrpSpPr>
      <p:grpSpPr>
        <a:xfrm>
          <a:off x="0" y="0"/>
          <a:ext cx="0" cy="0"/>
          <a:chOff x="0" y="0"/>
          <a:chExt cx="0" cy="0"/>
        </a:xfrm>
      </p:grpSpPr>
      <p:cxnSp>
        <p:nvCxnSpPr>
          <p:cNvPr id="6" name="直接连接符 5"/>
          <p:cNvCxnSpPr/>
          <p:nvPr userDrawn="1"/>
        </p:nvCxnSpPr>
        <p:spPr>
          <a:xfrm>
            <a:off x="2071255" y="1773380"/>
            <a:ext cx="7072745" cy="0"/>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7" name="直接连接符 6"/>
          <p:cNvCxnSpPr/>
          <p:nvPr userDrawn="1"/>
        </p:nvCxnSpPr>
        <p:spPr>
          <a:xfrm>
            <a:off x="55418" y="5107707"/>
            <a:ext cx="7017327" cy="0"/>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8" name="直接连接符 7"/>
          <p:cNvCxnSpPr/>
          <p:nvPr userDrawn="1"/>
        </p:nvCxnSpPr>
        <p:spPr>
          <a:xfrm>
            <a:off x="7072745" y="1773380"/>
            <a:ext cx="0" cy="5084620"/>
          </a:xfrm>
          <a:prstGeom prst="line">
            <a:avLst/>
          </a:prstGeom>
          <a:ln w="38100" cap="rnd"/>
        </p:spPr>
        <p:style>
          <a:lnRef idx="1">
            <a:schemeClr val="dk1"/>
          </a:lnRef>
          <a:fillRef idx="0">
            <a:schemeClr val="dk1"/>
          </a:fillRef>
          <a:effectRef idx="0">
            <a:schemeClr val="dk1"/>
          </a:effectRef>
          <a:fontRef idx="minor">
            <a:schemeClr val="tx1"/>
          </a:fontRef>
        </p:style>
      </p:cxnSp>
      <p:cxnSp>
        <p:nvCxnSpPr>
          <p:cNvPr id="9" name="直接连接符 8"/>
          <p:cNvCxnSpPr/>
          <p:nvPr userDrawn="1"/>
        </p:nvCxnSpPr>
        <p:spPr>
          <a:xfrm>
            <a:off x="2071255" y="23087"/>
            <a:ext cx="0" cy="5084620"/>
          </a:xfrm>
          <a:prstGeom prst="line">
            <a:avLst/>
          </a:prstGeom>
          <a:ln w="38100" cap="rnd"/>
        </p:spPr>
        <p:style>
          <a:lnRef idx="1">
            <a:schemeClr val="dk1"/>
          </a:lnRef>
          <a:fillRef idx="0">
            <a:schemeClr val="dk1"/>
          </a:fillRef>
          <a:effectRef idx="0">
            <a:schemeClr val="dk1"/>
          </a:effectRef>
          <a:fontRef idx="minor">
            <a:schemeClr val="tx1"/>
          </a:fontRef>
        </p:style>
      </p:cxnSp>
      <p:sp>
        <p:nvSpPr>
          <p:cNvPr id="17" name="矩形 16"/>
          <p:cNvSpPr/>
          <p:nvPr userDrawn="1"/>
        </p:nvSpPr>
        <p:spPr>
          <a:xfrm>
            <a:off x="3464005" y="2782671"/>
            <a:ext cx="2215991" cy="1315745"/>
          </a:xfrm>
          <a:prstGeom prst="rect">
            <a:avLst/>
          </a:prstGeom>
          <a:noFill/>
        </p:spPr>
        <p:txBody>
          <a:bodyPr wrap="none" lIns="68580" tIns="34290" rIns="68580" bIns="34290">
            <a:spAutoFit/>
          </a:bodyPr>
          <a:lstStyle/>
          <a:p>
            <a:pPr algn="ctr"/>
            <a:r>
              <a:rPr lang="zh-CN" altLang="en-US" sz="4050" b="0" cap="none" spc="0" dirty="0" smtClean="0">
                <a:ln w="0"/>
                <a:solidFill>
                  <a:schemeClr val="tx1"/>
                </a:solidFill>
                <a:effectLst>
                  <a:outerShdw blurRad="38100" dist="19050" dir="2700000" algn="tl" rotWithShape="0">
                    <a:schemeClr val="dk1">
                      <a:alpha val="40000"/>
                    </a:schemeClr>
                  </a:outerShdw>
                </a:effectLst>
              </a:rPr>
              <a:t>感谢观看</a:t>
            </a:r>
            <a:endParaRPr lang="en-US" altLang="zh-CN" sz="4050" b="0" cap="none" spc="0" dirty="0" smtClean="0">
              <a:ln w="0"/>
              <a:solidFill>
                <a:schemeClr val="tx1"/>
              </a:solidFill>
              <a:effectLst>
                <a:outerShdw blurRad="38100" dist="19050" dir="2700000" algn="tl" rotWithShape="0">
                  <a:schemeClr val="dk1">
                    <a:alpha val="40000"/>
                  </a:schemeClr>
                </a:outerShdw>
              </a:effectLst>
            </a:endParaRPr>
          </a:p>
          <a:p>
            <a:pPr algn="ctr"/>
            <a:r>
              <a:rPr lang="zh-CN" altLang="en-US" sz="4050" b="0" cap="none" spc="0" dirty="0" smtClean="0">
                <a:ln w="0"/>
                <a:solidFill>
                  <a:schemeClr val="tx1"/>
                </a:solidFill>
                <a:effectLst>
                  <a:outerShdw blurRad="38100" dist="19050" dir="2700000" algn="tl" rotWithShape="0">
                    <a:schemeClr val="dk1">
                      <a:alpha val="40000"/>
                    </a:schemeClr>
                  </a:outerShdw>
                </a:effectLst>
              </a:rPr>
              <a:t>欢迎交流</a:t>
            </a:r>
            <a:endParaRPr lang="zh-CN" altLang="en-US" sz="405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642429B-538F-4DFC-A49A-C1ADDF569DA0}" type="datetimeFigureOut">
              <a:rPr lang="zh-CN" altLang="en-US" smtClean="0"/>
              <a:t>2023/4/2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F73370-65CE-4C87-A359-6F658F04D7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2429B-538F-4DFC-A49A-C1ADDF569DA0}" type="datetimeFigureOut">
              <a:rPr lang="zh-CN" altLang="en-US" smtClean="0"/>
              <a:t>2023/4/2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F73370-65CE-4C87-A359-6F658F04D7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6.png"/><Relationship Id="rId1" Type="http://schemas.openxmlformats.org/officeDocument/2006/relationships/slideLayout" Target="../slideLayouts/slideLayout14.xml"/><Relationship Id="rId5" Type="http://schemas.openxmlformats.org/officeDocument/2006/relationships/image" Target="../media/image41.sv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rmAutofit fontScale="92500"/>
          </a:bodyPr>
          <a:lstStyle/>
          <a:p>
            <a:r>
              <a:rPr lang="en-US" altLang="zh-CN" dirty="0" smtClean="0"/>
              <a:t>2023</a:t>
            </a:r>
            <a:r>
              <a:rPr lang="zh-CN" altLang="en-US" dirty="0" smtClean="0"/>
              <a:t>深度学习</a:t>
            </a:r>
            <a:r>
              <a:rPr lang="en-US" altLang="zh-CN" dirty="0" smtClean="0">
                <a:latin typeface="+mn-ea"/>
              </a:rPr>
              <a:t>-</a:t>
            </a:r>
            <a:r>
              <a:rPr lang="zh-CN" altLang="en-US" dirty="0" smtClean="0"/>
              <a:t>实验三</a:t>
            </a:r>
            <a:endParaRPr lang="zh-CN" altLang="en-US" dirty="0"/>
          </a:p>
        </p:txBody>
      </p:sp>
      <p:sp>
        <p:nvSpPr>
          <p:cNvPr id="4" name="内容占位符 3"/>
          <p:cNvSpPr>
            <a:spLocks noGrp="1"/>
          </p:cNvSpPr>
          <p:nvPr>
            <p:ph sz="quarter" idx="11"/>
          </p:nvPr>
        </p:nvSpPr>
        <p:spPr>
          <a:xfrm>
            <a:off x="2220406" y="2189285"/>
            <a:ext cx="4703186" cy="1055077"/>
          </a:xfrm>
        </p:spPr>
        <p:txBody>
          <a:bodyPr>
            <a:normAutofit/>
          </a:bodyPr>
          <a:lstStyle/>
          <a:p>
            <a:r>
              <a:rPr lang="zh-CN" altLang="en-US" sz="2800" dirty="0" smtClean="0"/>
              <a:t>自然语言处理</a:t>
            </a:r>
            <a:r>
              <a:rPr lang="en-US" altLang="zh-CN" sz="2800" dirty="0" smtClean="0"/>
              <a:t>-</a:t>
            </a:r>
            <a:r>
              <a:rPr lang="zh-CN" altLang="en-US" sz="2800" dirty="0" smtClean="0"/>
              <a:t>文本分类</a:t>
            </a:r>
            <a:endParaRPr lang="en-US" altLang="zh-CN" sz="2800" dirty="0" smtClean="0"/>
          </a:p>
          <a:p>
            <a:r>
              <a:rPr lang="en-US" altLang="zh-CN" sz="2800" dirty="0"/>
              <a:t>NLP-Text Classification</a:t>
            </a:r>
          </a:p>
          <a:p>
            <a:endParaRPr lang="zh-CN" altLang="en-US" sz="2800" dirty="0"/>
          </a:p>
        </p:txBody>
      </p:sp>
      <p:sp>
        <p:nvSpPr>
          <p:cNvPr id="5" name="文本占位符 4"/>
          <p:cNvSpPr>
            <a:spLocks noGrp="1"/>
          </p:cNvSpPr>
          <p:nvPr>
            <p:ph type="body" sz="quarter" idx="12"/>
          </p:nvPr>
        </p:nvSpPr>
        <p:spPr/>
        <p:txBody>
          <a:bodyPr>
            <a:normAutofit/>
          </a:bodyPr>
          <a:lstStyle/>
          <a:p>
            <a:r>
              <a:rPr lang="zh-CN" altLang="en-US" sz="2400" b="1" dirty="0" smtClean="0">
                <a:latin typeface="仿宋" panose="02010609060101010101" pitchFamily="49" charset="-122"/>
                <a:ea typeface="仿宋" panose="02010609060101010101" pitchFamily="49" charset="-122"/>
              </a:rPr>
              <a:t>主讲人：钱海</a:t>
            </a:r>
            <a:endParaRPr lang="zh-CN" altLang="en-US" sz="2400" b="1" dirty="0">
              <a:latin typeface="仿宋" panose="02010609060101010101" pitchFamily="49" charset="-122"/>
              <a:ea typeface="仿宋"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FA3812-4200-4BF4-93F6-2F35FBA0D44C}"/>
              </a:ext>
            </a:extLst>
          </p:cNvPr>
          <p:cNvSpPr>
            <a:spLocks noGrp="1"/>
          </p:cNvSpPr>
          <p:nvPr>
            <p:ph sz="quarter" idx="10"/>
          </p:nvPr>
        </p:nvSpPr>
        <p:spPr>
          <a:xfrm>
            <a:off x="297874" y="393877"/>
            <a:ext cx="7204898" cy="420252"/>
          </a:xfrm>
        </p:spPr>
        <p:txBody>
          <a:bodyPr/>
          <a:lstStyle/>
          <a:p>
            <a:r>
              <a:rPr lang="zh-CN" altLang="en-US" dirty="0"/>
              <a:t>词嵌入</a:t>
            </a:r>
          </a:p>
        </p:txBody>
      </p:sp>
      <p:pic>
        <p:nvPicPr>
          <p:cNvPr id="4" name="图片 3">
            <a:extLst>
              <a:ext uri="{FF2B5EF4-FFF2-40B4-BE49-F238E27FC236}">
                <a16:creationId xmlns:a16="http://schemas.microsoft.com/office/drawing/2014/main" id="{39C6C296-BA4C-48DB-8A76-91F7B137B8D6}"/>
              </a:ext>
            </a:extLst>
          </p:cNvPr>
          <p:cNvPicPr>
            <a:picLocks noChangeAspect="1"/>
          </p:cNvPicPr>
          <p:nvPr/>
        </p:nvPicPr>
        <p:blipFill>
          <a:blip r:embed="rId2"/>
          <a:stretch>
            <a:fillRect/>
          </a:stretch>
        </p:blipFill>
        <p:spPr>
          <a:xfrm>
            <a:off x="123769" y="2962212"/>
            <a:ext cx="8896461" cy="2592422"/>
          </a:xfrm>
          <a:prstGeom prst="rect">
            <a:avLst/>
          </a:prstGeom>
          <a:ln>
            <a:solidFill>
              <a:schemeClr val="tx1"/>
            </a:solidFill>
          </a:ln>
        </p:spPr>
      </p:pic>
      <p:sp>
        <p:nvSpPr>
          <p:cNvPr id="5" name="文本框 4">
            <a:extLst>
              <a:ext uri="{FF2B5EF4-FFF2-40B4-BE49-F238E27FC236}">
                <a16:creationId xmlns:a16="http://schemas.microsoft.com/office/drawing/2014/main" id="{929C0731-0B6A-4085-ADDC-7C27CA51D403}"/>
              </a:ext>
            </a:extLst>
          </p:cNvPr>
          <p:cNvSpPr txBox="1"/>
          <p:nvPr/>
        </p:nvSpPr>
        <p:spPr>
          <a:xfrm>
            <a:off x="297874" y="1439694"/>
            <a:ext cx="8421911"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ELMo</a:t>
            </a:r>
            <a:r>
              <a:rPr lang="zh-CN" altLang="en-US" dirty="0">
                <a:latin typeface="微软雅黑" panose="020B0503020204020204" pitchFamily="34" charset="-122"/>
                <a:ea typeface="微软雅黑" panose="020B0503020204020204" pitchFamily="34" charset="-122"/>
              </a:rPr>
              <a:t>是一个</a:t>
            </a:r>
            <a:r>
              <a:rPr lang="zh-CN" altLang="en-US" b="1" dirty="0">
                <a:solidFill>
                  <a:srgbClr val="FF0000"/>
                </a:solidFill>
                <a:latin typeface="微软雅黑" panose="020B0503020204020204" pitchFamily="34" charset="-122"/>
                <a:ea typeface="微软雅黑" panose="020B0503020204020204" pitchFamily="34" charset="-122"/>
              </a:rPr>
              <a:t>双向</a:t>
            </a:r>
            <a:r>
              <a:rPr lang="zh-CN" altLang="en-US" dirty="0">
                <a:latin typeface="微软雅黑" panose="020B0503020204020204" pitchFamily="34" charset="-122"/>
                <a:ea typeface="微软雅黑" panose="020B0503020204020204" pitchFamily="34" charset="-122"/>
              </a:rPr>
              <a:t>的语言表示模型，相对于之前的各项</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任务，将其中词嵌入的部分换成</a:t>
            </a:r>
            <a:r>
              <a:rPr lang="en-US" altLang="zh-CN" dirty="0" err="1">
                <a:latin typeface="微软雅黑" panose="020B0503020204020204" pitchFamily="34" charset="-122"/>
                <a:ea typeface="微软雅黑" panose="020B0503020204020204" pitchFamily="34" charset="-122"/>
              </a:rPr>
              <a:t>ELMo</a:t>
            </a:r>
            <a:r>
              <a:rPr lang="zh-CN" altLang="en-US" dirty="0">
                <a:latin typeface="微软雅黑" panose="020B0503020204020204" pitchFamily="34" charset="-122"/>
                <a:ea typeface="微软雅黑" panose="020B0503020204020204" pitchFamily="34" charset="-122"/>
              </a:rPr>
              <a:t>之后</a:t>
            </a:r>
            <a:r>
              <a:rPr lang="zh-CN" altLang="en-US" dirty="0" smtClean="0">
                <a:latin typeface="微软雅黑" panose="020B0503020204020204" pitchFamily="34" charset="-122"/>
                <a:ea typeface="微软雅黑" panose="020B0503020204020204" pitchFamily="34" charset="-122"/>
              </a:rPr>
              <a:t>，这些</a:t>
            </a:r>
            <a:r>
              <a:rPr lang="zh-CN" altLang="en-US" dirty="0">
                <a:latin typeface="微软雅黑" panose="020B0503020204020204" pitchFamily="34" charset="-122"/>
                <a:ea typeface="微软雅黑" panose="020B0503020204020204" pitchFamily="34" charset="-122"/>
              </a:rPr>
              <a:t>任务的效果都有了进一步的提升，如下图所示：</a:t>
            </a:r>
          </a:p>
        </p:txBody>
      </p:sp>
    </p:spTree>
    <p:extLst>
      <p:ext uri="{BB962C8B-B14F-4D97-AF65-F5344CB8AC3E}">
        <p14:creationId xmlns:p14="http://schemas.microsoft.com/office/powerpoint/2010/main" val="1682122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7AD07-418C-47C3-BC43-2B09F5E63E62}"/>
              </a:ext>
            </a:extLst>
          </p:cNvPr>
          <p:cNvSpPr>
            <a:spLocks noGrp="1"/>
          </p:cNvSpPr>
          <p:nvPr>
            <p:ph sz="quarter" idx="10"/>
          </p:nvPr>
        </p:nvSpPr>
        <p:spPr/>
        <p:txBody>
          <a:bodyPr/>
          <a:lstStyle/>
          <a:p>
            <a:r>
              <a:rPr lang="zh-CN" altLang="en-US" dirty="0"/>
              <a:t>词嵌入</a:t>
            </a:r>
          </a:p>
        </p:txBody>
      </p:sp>
      <p:sp>
        <p:nvSpPr>
          <p:cNvPr id="3" name="文本框 11">
            <a:extLst>
              <a:ext uri="{FF2B5EF4-FFF2-40B4-BE49-F238E27FC236}">
                <a16:creationId xmlns:a16="http://schemas.microsoft.com/office/drawing/2014/main" id="{FCDE0D17-AB34-48FD-A499-DCFCCA39B6A4}"/>
              </a:ext>
            </a:extLst>
          </p:cNvPr>
          <p:cNvSpPr txBox="1"/>
          <p:nvPr/>
        </p:nvSpPr>
        <p:spPr>
          <a:xfrm>
            <a:off x="297815" y="894082"/>
            <a:ext cx="291672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生成高质量词嵌入的方法：</a:t>
            </a:r>
            <a:endParaRPr lang="zh-CN" altLang="en-US" dirty="0"/>
          </a:p>
        </p:txBody>
      </p:sp>
      <p:sp>
        <p:nvSpPr>
          <p:cNvPr id="4" name="TextBox 3"/>
          <p:cNvSpPr txBox="1"/>
          <p:nvPr/>
        </p:nvSpPr>
        <p:spPr>
          <a:xfrm>
            <a:off x="297815" y="1323623"/>
            <a:ext cx="21495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机制</a:t>
            </a:r>
          </a:p>
        </p:txBody>
      </p:sp>
      <p:sp>
        <p:nvSpPr>
          <p:cNvPr id="5" name="TextBox 4"/>
          <p:cNvSpPr txBox="1"/>
          <p:nvPr/>
        </p:nvSpPr>
        <p:spPr>
          <a:xfrm>
            <a:off x="297814" y="1725105"/>
            <a:ext cx="854452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此类模型使用</a:t>
            </a:r>
            <a:r>
              <a:rPr lang="en-US" altLang="zh-CN" dirty="0" smtClean="0">
                <a:latin typeface="微软雅黑" panose="020B0503020204020204" pitchFamily="34" charset="-122"/>
                <a:ea typeface="微软雅黑" panose="020B0503020204020204" pitchFamily="34" charset="-122"/>
              </a:rPr>
              <a:t>Transformer</a:t>
            </a:r>
            <a:r>
              <a:rPr lang="zh-CN" altLang="en-US" dirty="0" smtClean="0">
                <a:latin typeface="微软雅黑" panose="020B0503020204020204" pitchFamily="34" charset="-122"/>
                <a:ea typeface="微软雅黑" panose="020B0503020204020204" pitchFamily="34" charset="-122"/>
              </a:rPr>
              <a:t>强大</a:t>
            </a:r>
            <a:r>
              <a:rPr lang="zh-CN" altLang="en-US" dirty="0">
                <a:latin typeface="微软雅黑" panose="020B0503020204020204" pitchFamily="34" charset="-122"/>
                <a:ea typeface="微软雅黑" panose="020B0503020204020204" pitchFamily="34" charset="-122"/>
              </a:rPr>
              <a:t>的特征提取能力，代替</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，生成更高质量的词向量。代表性的模型有</a:t>
            </a:r>
            <a:r>
              <a:rPr lang="en-US" altLang="zh-CN" dirty="0">
                <a:latin typeface="微软雅黑" panose="020B0503020204020204" pitchFamily="34" charset="-122"/>
                <a:ea typeface="微软雅黑" panose="020B0503020204020204" pitchFamily="34" charset="-122"/>
              </a:rPr>
              <a:t>GPT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33" y="2566348"/>
            <a:ext cx="3605885" cy="3532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401" y="3011273"/>
            <a:ext cx="3602513" cy="3087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991533" y="2528640"/>
            <a:ext cx="1046248" cy="584775"/>
          </a:xfrm>
          <a:prstGeom prst="rect">
            <a:avLst/>
          </a:prstGeom>
          <a:noFill/>
        </p:spPr>
        <p:txBody>
          <a:bodyPr wrap="none" rtlCol="0">
            <a:spAutoFit/>
          </a:bodyPr>
          <a:lstStyle/>
          <a:p>
            <a:r>
              <a:rPr lang="en-US" altLang="zh-CN" sz="3200" b="1" dirty="0"/>
              <a:t>BERT</a:t>
            </a:r>
            <a:endParaRPr lang="zh-CN" altLang="en-US" sz="3200" b="1" dirty="0"/>
          </a:p>
        </p:txBody>
      </p:sp>
    </p:spTree>
    <p:extLst>
      <p:ext uri="{BB962C8B-B14F-4D97-AF65-F5344CB8AC3E}">
        <p14:creationId xmlns:p14="http://schemas.microsoft.com/office/powerpoint/2010/main" val="1433249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7AD07-418C-47C3-BC43-2B09F5E63E62}"/>
              </a:ext>
            </a:extLst>
          </p:cNvPr>
          <p:cNvSpPr>
            <a:spLocks noGrp="1"/>
          </p:cNvSpPr>
          <p:nvPr>
            <p:ph sz="quarter" idx="10"/>
          </p:nvPr>
        </p:nvSpPr>
        <p:spPr/>
        <p:txBody>
          <a:bodyPr/>
          <a:lstStyle/>
          <a:p>
            <a:r>
              <a:rPr lang="zh-CN" altLang="en-US" dirty="0"/>
              <a:t>词嵌入</a:t>
            </a:r>
          </a:p>
        </p:txBody>
      </p:sp>
      <p:pic>
        <p:nvPicPr>
          <p:cNvPr id="7" name="图片 6">
            <a:extLst>
              <a:ext uri="{FF2B5EF4-FFF2-40B4-BE49-F238E27FC236}">
                <a16:creationId xmlns:a16="http://schemas.microsoft.com/office/drawing/2014/main" id="{26FC863C-D5F6-4FEB-9FCF-3F1CFC38E94A}"/>
              </a:ext>
            </a:extLst>
          </p:cNvPr>
          <p:cNvPicPr>
            <a:picLocks noChangeAspect="1"/>
          </p:cNvPicPr>
          <p:nvPr/>
        </p:nvPicPr>
        <p:blipFill>
          <a:blip r:embed="rId2"/>
          <a:stretch>
            <a:fillRect/>
          </a:stretch>
        </p:blipFill>
        <p:spPr>
          <a:xfrm>
            <a:off x="148936" y="4095352"/>
            <a:ext cx="8842443" cy="1854457"/>
          </a:xfrm>
          <a:prstGeom prst="rect">
            <a:avLst/>
          </a:prstGeom>
        </p:spPr>
      </p:pic>
      <p:sp>
        <p:nvSpPr>
          <p:cNvPr id="8" name="文本框 7">
            <a:extLst>
              <a:ext uri="{FF2B5EF4-FFF2-40B4-BE49-F238E27FC236}">
                <a16:creationId xmlns:a16="http://schemas.microsoft.com/office/drawing/2014/main" id="{E4F6358D-4C25-4DF9-96B4-482F3CE5B964}"/>
              </a:ext>
            </a:extLst>
          </p:cNvPr>
          <p:cNvSpPr txBox="1"/>
          <p:nvPr/>
        </p:nvSpPr>
        <p:spPr>
          <a:xfrm>
            <a:off x="297874" y="1161120"/>
            <a:ext cx="8544569" cy="286232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机制的出现，给特征提取提供了一种新的思路，而实验结果也证明</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机制拥有比</a:t>
            </a:r>
            <a:r>
              <a:rPr lang="en-US" altLang="zh-CN" dirty="0">
                <a:latin typeface="微软雅黑" panose="020B0503020204020204" pitchFamily="34" charset="-122"/>
                <a:ea typeface="微软雅黑" panose="020B0503020204020204" pitchFamily="34" charset="-122"/>
              </a:rPr>
              <a:t>LSTM</a:t>
            </a:r>
            <a:r>
              <a:rPr lang="zh-CN" altLang="en-US" dirty="0" smtClean="0">
                <a:latin typeface="微软雅黑" panose="020B0503020204020204" pitchFamily="34" charset="-122"/>
                <a:ea typeface="微软雅黑" panose="020B0503020204020204" pitchFamily="34" charset="-122"/>
              </a:rPr>
              <a:t>更强的</a:t>
            </a:r>
            <a:r>
              <a:rPr lang="zh-CN" altLang="en-US" dirty="0">
                <a:latin typeface="微软雅黑" panose="020B0503020204020204" pitchFamily="34" charset="-122"/>
                <a:ea typeface="微软雅黑" panose="020B0503020204020204" pitchFamily="34" charset="-122"/>
              </a:rPr>
              <a:t>特征提取能力。</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首先出现的</a:t>
            </a:r>
            <a:r>
              <a:rPr lang="zh-CN" altLang="en-US" dirty="0" smtClean="0">
                <a:latin typeface="微软雅黑" panose="020B0503020204020204" pitchFamily="34" charset="-122"/>
                <a:ea typeface="微软雅黑" panose="020B0503020204020204" pitchFamily="34" charset="-122"/>
              </a:rPr>
              <a:t>基于</a:t>
            </a:r>
            <a:r>
              <a:rPr lang="en-US" altLang="zh-CN" dirty="0" smtClean="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的预训练语言表示模型即为</a:t>
            </a:r>
            <a:r>
              <a:rPr lang="en-US" altLang="zh-CN" dirty="0">
                <a:latin typeface="微软雅黑" panose="020B0503020204020204" pitchFamily="34" charset="-122"/>
                <a:ea typeface="微软雅黑" panose="020B0503020204020204" pitchFamily="34" charset="-122"/>
              </a:rPr>
              <a:t>GPT</a:t>
            </a:r>
            <a:r>
              <a:rPr lang="zh-CN" altLang="en-US" dirty="0">
                <a:latin typeface="微软雅黑" panose="020B0503020204020204" pitchFamily="34" charset="-122"/>
                <a:ea typeface="微软雅黑" panose="020B0503020204020204" pitchFamily="34" charset="-122"/>
              </a:rPr>
              <a:t>模型，该模型为单向模型。但是它利用大规模的无标签训练语料，利用数据量的优势，使得模型能够具有很好的泛化能力；再配以微调，能够使诸多下游任务的结果大大提升。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随后出现的</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模型则为双向的预训练模型，</a:t>
            </a:r>
            <a:r>
              <a:rPr lang="en-US" altLang="zh-CN" dirty="0">
                <a:latin typeface="微软雅黑" panose="020B0503020204020204" pitchFamily="34" charset="-122"/>
                <a:ea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rPr>
              <a:t>模型兼具双向语言表示模型固有的优点，再配</a:t>
            </a:r>
            <a:r>
              <a:rPr lang="zh-CN" altLang="en-US" dirty="0" smtClean="0">
                <a:latin typeface="微软雅黑" panose="020B0503020204020204" pitchFamily="34" charset="-122"/>
                <a:ea typeface="微软雅黑" panose="020B0503020204020204" pitchFamily="34" charset="-122"/>
              </a:rPr>
              <a:t>以</a:t>
            </a:r>
            <a:r>
              <a:rPr lang="en-US" altLang="zh-CN" dirty="0" smtClean="0">
                <a:latin typeface="微软雅黑" panose="020B0503020204020204" pitchFamily="34" charset="-122"/>
                <a:ea typeface="微软雅黑" panose="020B0503020204020204" pitchFamily="34" charset="-122"/>
              </a:rPr>
              <a:t>Attention</a:t>
            </a:r>
            <a:r>
              <a:rPr lang="zh-CN" altLang="en-US" dirty="0">
                <a:latin typeface="微软雅黑" panose="020B0503020204020204" pitchFamily="34" charset="-122"/>
                <a:ea typeface="微软雅黑" panose="020B0503020204020204" pitchFamily="34" charset="-122"/>
              </a:rPr>
              <a:t>机制的强大特征提取能力，还有大规模语料的加持，因此在</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的诸多任务中再次刷新了记录。</a:t>
            </a:r>
          </a:p>
        </p:txBody>
      </p:sp>
    </p:spTree>
    <p:extLst>
      <p:ext uri="{BB962C8B-B14F-4D97-AF65-F5344CB8AC3E}">
        <p14:creationId xmlns:p14="http://schemas.microsoft.com/office/powerpoint/2010/main" val="3805574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Text Classification</a:t>
            </a:r>
            <a:endParaRPr lang="zh-CN" altLang="en-US" dirty="0"/>
          </a:p>
        </p:txBody>
      </p:sp>
      <p:sp>
        <p:nvSpPr>
          <p:cNvPr id="4" name="内容占位符 3"/>
          <p:cNvSpPr>
            <a:spLocks noGrp="1"/>
          </p:cNvSpPr>
          <p:nvPr>
            <p:ph sz="quarter" idx="11"/>
          </p:nvPr>
        </p:nvSpPr>
        <p:spPr/>
        <p:txBody>
          <a:bodyPr/>
          <a:lstStyle/>
          <a:p>
            <a:r>
              <a:rPr lang="zh-CN" altLang="en-US" dirty="0"/>
              <a:t>文本分类</a:t>
            </a:r>
          </a:p>
        </p:txBody>
      </p:sp>
      <p:sp>
        <p:nvSpPr>
          <p:cNvPr id="5" name="文本占位符 4"/>
          <p:cNvSpPr>
            <a:spLocks noGrp="1"/>
          </p:cNvSpPr>
          <p:nvPr>
            <p:ph type="body" sz="quarter" idx="12"/>
          </p:nvPr>
        </p:nvSpPr>
        <p:spPr/>
        <p:txBody>
          <a:bodyPr/>
          <a:lstStyle/>
          <a:p>
            <a:r>
              <a:rPr lang="zh-CN" altLang="en-US" dirty="0"/>
              <a:t>文本分类概述</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Autofit/>
          </a:bodyPr>
          <a:lstStyle/>
          <a:p>
            <a:r>
              <a:rPr lang="zh-CN" altLang="en-US" sz="2400" dirty="0"/>
              <a:t>文本分类</a:t>
            </a:r>
            <a:r>
              <a:rPr lang="zh-CN" altLang="en-US" dirty="0">
                <a:sym typeface="+mn-ea"/>
              </a:rPr>
              <a:t>概述</a:t>
            </a:r>
            <a:endParaRPr lang="zh-CN" altLang="en-US" dirty="0"/>
          </a:p>
          <a:p>
            <a:endParaRPr lang="zh-CN" altLang="en-US" sz="2400" dirty="0"/>
          </a:p>
        </p:txBody>
      </p:sp>
      <p:sp>
        <p:nvSpPr>
          <p:cNvPr id="6" name="文本框 5"/>
          <p:cNvSpPr txBox="1"/>
          <p:nvPr/>
        </p:nvSpPr>
        <p:spPr>
          <a:xfrm>
            <a:off x="297873" y="1263316"/>
            <a:ext cx="870174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文本分类是在预定义的分类体系下，根据文本的特征（内容或属性），将给定文本与一个或多个类别相关联的过程。</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257" y="2332457"/>
            <a:ext cx="7230978" cy="3418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ym typeface="+mn-ea"/>
              </a:rPr>
              <a:t>文本分类概述</a:t>
            </a:r>
            <a:endParaRPr lang="zh-CN" altLang="en-US" dirty="0"/>
          </a:p>
          <a:p>
            <a:endParaRPr lang="zh-CN" altLang="en-US" dirty="0"/>
          </a:p>
          <a:p>
            <a:endParaRPr lang="zh-CN" altLang="en-US"/>
          </a:p>
        </p:txBody>
      </p:sp>
      <p:sp>
        <p:nvSpPr>
          <p:cNvPr id="5" name="文本框 4"/>
          <p:cNvSpPr txBox="1"/>
          <p:nvPr/>
        </p:nvSpPr>
        <p:spPr>
          <a:xfrm>
            <a:off x="287655" y="1237615"/>
            <a:ext cx="856805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情感分析</a:t>
            </a:r>
            <a:r>
              <a:rPr lang="zh-CN" altLang="en-US" dirty="0" smtClean="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a:t>
            </a:r>
            <a:r>
              <a:rPr lang="en-US" altLang="zh-CN" dirty="0" smtClean="0">
                <a:latin typeface="微软雅黑" panose="020B0503020204020204" pitchFamily="34" charset="-122"/>
                <a:ea typeface="微软雅黑" panose="020B0503020204020204" pitchFamily="34" charset="-122"/>
                <a:sym typeface="+mn-ea"/>
              </a:rPr>
              <a:t>entiment </a:t>
            </a:r>
            <a:r>
              <a:rPr lang="en-US" altLang="zh-CN" dirty="0">
                <a:latin typeface="微软雅黑" panose="020B0503020204020204" pitchFamily="34" charset="-122"/>
                <a:ea typeface="微软雅黑" panose="020B0503020204020204" pitchFamily="34" charset="-122"/>
                <a:sym typeface="+mn-ea"/>
              </a:rPr>
              <a:t>A</a:t>
            </a:r>
            <a:r>
              <a:rPr lang="en-US" altLang="zh-CN" dirty="0" smtClean="0">
                <a:latin typeface="微软雅黑" panose="020B0503020204020204" pitchFamily="34" charset="-122"/>
                <a:ea typeface="微软雅黑" panose="020B0503020204020204" pitchFamily="34" charset="-122"/>
                <a:sym typeface="+mn-ea"/>
              </a:rPr>
              <a:t>nalysis</a:t>
            </a:r>
            <a:r>
              <a:rPr lang="zh-CN" altLang="en-US" dirty="0">
                <a:latin typeface="微软雅黑" panose="020B0503020204020204" pitchFamily="34" charset="-122"/>
                <a:ea typeface="微软雅黑" panose="020B0503020204020204" pitchFamily="34" charset="-122"/>
                <a:sym typeface="+mn-ea"/>
              </a:rPr>
              <a:t>）：两类（正面、负面</a:t>
            </a:r>
            <a:r>
              <a:rPr lang="zh-CN" altLang="en-US" dirty="0" smtClean="0">
                <a:latin typeface="微软雅黑" panose="020B0503020204020204" pitchFamily="34" charset="-122"/>
                <a:ea typeface="微软雅黑" panose="020B0503020204020204" pitchFamily="34" charset="-122"/>
                <a:sym typeface="+mn-ea"/>
              </a:rPr>
              <a:t>）、三</a:t>
            </a:r>
            <a:r>
              <a:rPr lang="zh-CN" altLang="en-US" dirty="0">
                <a:latin typeface="微软雅黑" panose="020B0503020204020204" pitchFamily="34" charset="-122"/>
                <a:ea typeface="微软雅黑" panose="020B0503020204020204" pitchFamily="34" charset="-122"/>
                <a:sym typeface="+mn-ea"/>
              </a:rPr>
              <a:t>类</a:t>
            </a:r>
            <a:r>
              <a:rPr lang="zh-CN" altLang="en-US" dirty="0" smtClean="0">
                <a:latin typeface="微软雅黑" panose="020B0503020204020204" pitchFamily="34" charset="-122"/>
                <a:ea typeface="微软雅黑" panose="020B0503020204020204" pitchFamily="34" charset="-122"/>
                <a:sym typeface="+mn-ea"/>
              </a:rPr>
              <a:t>（积极、消极、</a:t>
            </a:r>
            <a:r>
              <a:rPr lang="zh-CN" altLang="en-US" dirty="0">
                <a:latin typeface="微软雅黑" panose="020B0503020204020204" pitchFamily="34" charset="-122"/>
                <a:ea typeface="微软雅黑" panose="020B0503020204020204" pitchFamily="34" charset="-122"/>
                <a:sym typeface="+mn-ea"/>
              </a:rPr>
              <a:t>中性），或者多类（例如，生气、高兴、</a:t>
            </a:r>
            <a:r>
              <a:rPr lang="zh-CN" altLang="en-US" dirty="0" smtClean="0">
                <a:latin typeface="微软雅黑" panose="020B0503020204020204" pitchFamily="34" charset="-122"/>
                <a:ea typeface="微软雅黑" panose="020B0503020204020204" pitchFamily="34" charset="-122"/>
                <a:sym typeface="+mn-ea"/>
              </a:rPr>
              <a:t>悲伤）等等。</a:t>
            </a:r>
            <a:endParaRPr lang="zh-CN" altLang="en-US"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custDataLst>
              <p:tags r:id="rId1"/>
            </p:custDataLst>
          </p:nvPr>
        </p:nvPicPr>
        <p:blipFill>
          <a:blip r:embed="rId3"/>
          <a:stretch>
            <a:fillRect/>
          </a:stretch>
        </p:blipFill>
        <p:spPr>
          <a:xfrm>
            <a:off x="1978025" y="2264410"/>
            <a:ext cx="5187315" cy="3749675"/>
          </a:xfrm>
          <a:prstGeom prst="rect">
            <a:avLst/>
          </a:prstGeom>
        </p:spPr>
      </p:pic>
      <p:sp>
        <p:nvSpPr>
          <p:cNvPr id="7" name="文本框 6"/>
          <p:cNvSpPr txBox="1"/>
          <p:nvPr/>
        </p:nvSpPr>
        <p:spPr>
          <a:xfrm>
            <a:off x="297874" y="868283"/>
            <a:ext cx="4592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文本分类的应用场景：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ym typeface="+mn-ea"/>
              </a:rPr>
              <a:t>文本分类概述</a:t>
            </a:r>
            <a:endParaRPr lang="zh-CN" altLang="en-US"/>
          </a:p>
        </p:txBody>
      </p:sp>
      <p:sp>
        <p:nvSpPr>
          <p:cNvPr id="5" name="文本框 4"/>
          <p:cNvSpPr txBox="1"/>
          <p:nvPr/>
        </p:nvSpPr>
        <p:spPr>
          <a:xfrm>
            <a:off x="287655" y="1237615"/>
            <a:ext cx="8568055"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问答系统</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Question </a:t>
            </a:r>
            <a:r>
              <a:rPr lang="en-US" altLang="zh-CN" dirty="0">
                <a:latin typeface="微软雅黑" panose="020B0503020204020204" pitchFamily="34" charset="-122"/>
                <a:ea typeface="微软雅黑" panose="020B0503020204020204" pitchFamily="34" charset="-122"/>
                <a:sym typeface="+mn-ea"/>
              </a:rPr>
              <a:t>A</a:t>
            </a:r>
            <a:r>
              <a:rPr lang="en-US" altLang="zh-CN" dirty="0" smtClean="0">
                <a:latin typeface="微软雅黑" panose="020B0503020204020204" pitchFamily="34" charset="-122"/>
                <a:ea typeface="微软雅黑" panose="020B0503020204020204" pitchFamily="34" charset="-122"/>
                <a:sym typeface="+mn-ea"/>
              </a:rPr>
              <a:t>nswering</a:t>
            </a:r>
            <a:r>
              <a:rPr lang="zh-CN" altLang="en-US" dirty="0">
                <a:latin typeface="微软雅黑" panose="020B0503020204020204" pitchFamily="34" charset="-122"/>
                <a:ea typeface="微软雅黑" panose="020B0503020204020204" pitchFamily="34" charset="-122"/>
                <a:sym typeface="+mn-ea"/>
              </a:rPr>
              <a:t>）：是信息检索系统的一种高级形式，它能用准确、简洁的自然语言回答用户用自然语言提出的问题</a:t>
            </a:r>
            <a:r>
              <a:rPr lang="zh-CN" altLang="en-US" dirty="0" smtClean="0">
                <a:latin typeface="微软雅黑" panose="020B0503020204020204" pitchFamily="34" charset="-122"/>
                <a:ea typeface="微软雅黑" panose="020B0503020204020204" pitchFamily="34" charset="-122"/>
                <a:sym typeface="+mn-ea"/>
              </a:rPr>
              <a:t>。问答系统中的文本分类主要有领域识别、意图识别等。</a:t>
            </a:r>
            <a:endParaRPr lang="zh-CN" altLang="en-US"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2048510" y="2108835"/>
            <a:ext cx="5045710" cy="3970020"/>
          </a:xfrm>
          <a:prstGeom prst="rect">
            <a:avLst/>
          </a:prstGeom>
        </p:spPr>
      </p:pic>
      <p:sp>
        <p:nvSpPr>
          <p:cNvPr id="7" name="文本框 6"/>
          <p:cNvSpPr txBox="1"/>
          <p:nvPr/>
        </p:nvSpPr>
        <p:spPr>
          <a:xfrm>
            <a:off x="297874" y="868283"/>
            <a:ext cx="4592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文本分类的应用场景：</a:t>
            </a:r>
          </a:p>
        </p:txBody>
      </p:sp>
      <p:sp>
        <p:nvSpPr>
          <p:cNvPr id="2" name="矩形 1">
            <a:extLst>
              <a:ext uri="{FF2B5EF4-FFF2-40B4-BE49-F238E27FC236}">
                <a16:creationId xmlns:a16="http://schemas.microsoft.com/office/drawing/2014/main" id="{6A31B2D1-D9AF-4D2D-AA90-5BA1C45DE578}"/>
              </a:ext>
            </a:extLst>
          </p:cNvPr>
          <p:cNvSpPr/>
          <p:nvPr/>
        </p:nvSpPr>
        <p:spPr>
          <a:xfrm>
            <a:off x="4727864" y="3429000"/>
            <a:ext cx="1776845" cy="685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ym typeface="+mn-ea"/>
              </a:rPr>
              <a:t>文本分类概述</a:t>
            </a:r>
            <a:endParaRPr lang="zh-CN" altLang="en-US" dirty="0"/>
          </a:p>
          <a:p>
            <a:endParaRPr lang="zh-CN" altLang="en-US" dirty="0"/>
          </a:p>
          <a:p>
            <a:endParaRPr lang="zh-CN" altLang="en-US"/>
          </a:p>
        </p:txBody>
      </p:sp>
      <p:sp>
        <p:nvSpPr>
          <p:cNvPr id="5" name="文本框 4"/>
          <p:cNvSpPr txBox="1"/>
          <p:nvPr/>
        </p:nvSpPr>
        <p:spPr>
          <a:xfrm>
            <a:off x="287655" y="1237615"/>
            <a:ext cx="856805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垃圾邮件分类</a:t>
            </a:r>
            <a:r>
              <a:rPr lang="zh-CN" altLang="en-US" dirty="0" smtClean="0">
                <a:latin typeface="微软雅黑" panose="020B0503020204020204" pitchFamily="34" charset="-122"/>
                <a:ea typeface="微软雅黑" panose="020B0503020204020204" pitchFamily="34" charset="-122"/>
                <a:sym typeface="+mn-ea"/>
              </a:rPr>
              <a:t>（</a:t>
            </a:r>
            <a:r>
              <a:rPr lang="en-US" altLang="zh-CN" dirty="0" smtClean="0">
                <a:latin typeface="微软雅黑" panose="020B0503020204020204" pitchFamily="34" charset="-122"/>
                <a:ea typeface="微软雅黑" panose="020B0503020204020204" pitchFamily="34" charset="-122"/>
                <a:sym typeface="+mn-ea"/>
              </a:rPr>
              <a:t>Spam Classification</a:t>
            </a:r>
            <a:r>
              <a:rPr lang="zh-CN" altLang="en-US" dirty="0">
                <a:latin typeface="微软雅黑" panose="020B0503020204020204" pitchFamily="34" charset="-122"/>
                <a:ea typeface="微软雅黑" panose="020B0503020204020204" pitchFamily="34" charset="-122"/>
                <a:sym typeface="+mn-ea"/>
              </a:rPr>
              <a:t>）：电子邮箱收发邮件，可以用文本分类识别垃圾邮件进行过滤，提升邮箱使用效率。</a:t>
            </a:r>
          </a:p>
        </p:txBody>
      </p:sp>
      <p:pic>
        <p:nvPicPr>
          <p:cNvPr id="7" name="图片 6"/>
          <p:cNvPicPr>
            <a:picLocks noChangeAspect="1"/>
          </p:cNvPicPr>
          <p:nvPr/>
        </p:nvPicPr>
        <p:blipFill>
          <a:blip r:embed="rId2"/>
          <a:stretch>
            <a:fillRect/>
          </a:stretch>
        </p:blipFill>
        <p:spPr>
          <a:xfrm>
            <a:off x="1928495" y="2279650"/>
            <a:ext cx="5287010" cy="3517265"/>
          </a:xfrm>
          <a:prstGeom prst="rect">
            <a:avLst/>
          </a:prstGeom>
        </p:spPr>
      </p:pic>
      <p:sp>
        <p:nvSpPr>
          <p:cNvPr id="6" name="文本框 5"/>
          <p:cNvSpPr txBox="1"/>
          <p:nvPr/>
        </p:nvSpPr>
        <p:spPr>
          <a:xfrm>
            <a:off x="297874" y="868283"/>
            <a:ext cx="4592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文本分类的应用场景：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ym typeface="+mn-ea"/>
              </a:rPr>
              <a:t>文本分类概述</a:t>
            </a:r>
            <a:endParaRPr lang="zh-CN" altLang="en-US" dirty="0"/>
          </a:p>
          <a:p>
            <a:endParaRPr lang="zh-CN" altLang="en-US" dirty="0"/>
          </a:p>
          <a:p>
            <a:endParaRPr lang="zh-CN" altLang="en-US"/>
          </a:p>
        </p:txBody>
      </p:sp>
      <p:sp>
        <p:nvSpPr>
          <p:cNvPr id="5" name="文本框 4"/>
          <p:cNvSpPr txBox="1"/>
          <p:nvPr/>
        </p:nvSpPr>
        <p:spPr>
          <a:xfrm>
            <a:off x="287655" y="1237615"/>
            <a:ext cx="856805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新闻分类（</a:t>
            </a:r>
            <a:r>
              <a:rPr lang="en-US" altLang="zh-CN" dirty="0">
                <a:latin typeface="微软雅黑" panose="020B0503020204020204" pitchFamily="34" charset="-122"/>
                <a:ea typeface="微软雅黑" panose="020B0503020204020204" pitchFamily="34" charset="-122"/>
                <a:sym typeface="+mn-ea"/>
              </a:rPr>
              <a:t>News </a:t>
            </a:r>
            <a:r>
              <a:rPr lang="en-US" altLang="zh-CN" dirty="0" smtClean="0">
                <a:latin typeface="微软雅黑" panose="020B0503020204020204" pitchFamily="34" charset="-122"/>
                <a:ea typeface="微软雅黑" panose="020B0503020204020204" pitchFamily="34" charset="-122"/>
                <a:sym typeface="+mn-ea"/>
              </a:rPr>
              <a:t>Classification</a:t>
            </a:r>
            <a:r>
              <a:rPr lang="zh-CN" altLang="en-US" dirty="0">
                <a:latin typeface="微软雅黑" panose="020B0503020204020204" pitchFamily="34" charset="-122"/>
                <a:ea typeface="微软雅黑" panose="020B0503020204020204" pitchFamily="34" charset="-122"/>
                <a:sym typeface="+mn-ea"/>
              </a:rPr>
              <a:t>）：根据文本描述的内容方向，针对新闻媒体的文章做自动分类，例如军事类</a:t>
            </a:r>
            <a:r>
              <a:rPr lang="zh-CN" altLang="en-US" dirty="0" smtClean="0">
                <a:latin typeface="微软雅黑" panose="020B0503020204020204" pitchFamily="34" charset="-122"/>
                <a:ea typeface="微软雅黑" panose="020B0503020204020204" pitchFamily="34" charset="-122"/>
                <a:sym typeface="+mn-ea"/>
              </a:rPr>
              <a:t>、政治类</a:t>
            </a:r>
            <a:r>
              <a:rPr lang="zh-CN" altLang="en-US" dirty="0">
                <a:latin typeface="微软雅黑" panose="020B0503020204020204" pitchFamily="34" charset="-122"/>
                <a:ea typeface="微软雅黑" panose="020B0503020204020204" pitchFamily="34" charset="-122"/>
                <a:sym typeface="+mn-ea"/>
              </a:rPr>
              <a:t>、体育类、娱乐类等多种类别方向。</a:t>
            </a:r>
          </a:p>
        </p:txBody>
      </p:sp>
      <p:pic>
        <p:nvPicPr>
          <p:cNvPr id="6" name="图片 5"/>
          <p:cNvPicPr>
            <a:picLocks noChangeAspect="1"/>
          </p:cNvPicPr>
          <p:nvPr/>
        </p:nvPicPr>
        <p:blipFill>
          <a:blip r:embed="rId2"/>
          <a:stretch>
            <a:fillRect/>
          </a:stretch>
        </p:blipFill>
        <p:spPr>
          <a:xfrm>
            <a:off x="1041400" y="2279650"/>
            <a:ext cx="7061835" cy="3602990"/>
          </a:xfrm>
          <a:prstGeom prst="rect">
            <a:avLst/>
          </a:prstGeom>
        </p:spPr>
      </p:pic>
      <p:sp>
        <p:nvSpPr>
          <p:cNvPr id="7" name="文本框 6"/>
          <p:cNvSpPr txBox="1"/>
          <p:nvPr/>
        </p:nvSpPr>
        <p:spPr>
          <a:xfrm>
            <a:off x="297874" y="868283"/>
            <a:ext cx="459278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文本分类的应用场景：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ppt_w*0.7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文本分类概述</a:t>
            </a:r>
          </a:p>
        </p:txBody>
      </p:sp>
      <p:pic>
        <p:nvPicPr>
          <p:cNvPr id="1028" name="Picture 4" descr="https://img-blog.csdnimg.cn/20200313101001124.png?x-oss-process=image/watermark,type_ZmFuZ3poZW5naGVpdGk,shadow_10,text_aHR0cHM6Ly9ibG9nLmNzZG4ubmV0L3p5dVBw,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07" y="1795103"/>
            <a:ext cx="8135332" cy="19185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5"/>
          <p:cNvSpPr txBox="1"/>
          <p:nvPr/>
        </p:nvSpPr>
        <p:spPr>
          <a:xfrm>
            <a:off x="297873" y="1011966"/>
            <a:ext cx="766411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基于机器学习的文本分类方法：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传统机器学习方法（浅层学习）和深度学习方法。</a:t>
            </a:r>
          </a:p>
        </p:txBody>
      </p:sp>
      <p:grpSp>
        <p:nvGrpSpPr>
          <p:cNvPr id="6" name="组合 5"/>
          <p:cNvGrpSpPr/>
          <p:nvPr/>
        </p:nvGrpSpPr>
        <p:grpSpPr>
          <a:xfrm>
            <a:off x="1342327" y="4406007"/>
            <a:ext cx="1850180" cy="1365464"/>
            <a:chOff x="3768195" y="2656206"/>
            <a:chExt cx="1850180" cy="1365464"/>
          </a:xfrm>
        </p:grpSpPr>
        <p:sp>
          <p:nvSpPr>
            <p:cNvPr id="7" name="圆角矩形 6"/>
            <p:cNvSpPr/>
            <p:nvPr/>
          </p:nvSpPr>
          <p:spPr>
            <a:xfrm>
              <a:off x="3768195" y="2656206"/>
              <a:ext cx="1850180" cy="13654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5"/>
            <p:cNvSpPr txBox="1"/>
            <p:nvPr/>
          </p:nvSpPr>
          <p:spPr>
            <a:xfrm>
              <a:off x="3874811" y="2748525"/>
              <a:ext cx="163629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传统机器学习</a:t>
              </a:r>
            </a:p>
          </p:txBody>
        </p:sp>
        <p:sp>
          <p:nvSpPr>
            <p:cNvPr id="9" name="文本框 16"/>
            <p:cNvSpPr txBox="1"/>
            <p:nvPr/>
          </p:nvSpPr>
          <p:spPr>
            <a:xfrm>
              <a:off x="3941503" y="3292544"/>
              <a:ext cx="1502909" cy="307777"/>
            </a:xfrm>
            <a:prstGeom prst="rect">
              <a:avLst/>
            </a:prstGeom>
            <a:noFill/>
          </p:spPr>
          <p:txBody>
            <a:bodyPr wrap="square" rtlCol="0">
              <a:spAutoFit/>
            </a:bodyPr>
            <a:lstStyle/>
            <a:p>
              <a:pPr algn="ctr"/>
              <a:r>
                <a:rPr lang="en-US" altLang="zh-CN" sz="1400" dirty="0" smtClean="0">
                  <a:latin typeface="微软雅黑" panose="020B0503020204020204" pitchFamily="34" charset="-122"/>
                  <a:ea typeface="微软雅黑" panose="020B0503020204020204" pitchFamily="34" charset="-122"/>
                </a:rPr>
                <a:t>BOW/TF-IDF</a:t>
              </a:r>
              <a:r>
                <a:rPr lang="zh-CN" altLang="en-US" sz="1400" dirty="0" smtClean="0">
                  <a:latin typeface="微软雅黑" panose="020B0503020204020204" pitchFamily="34" charset="-122"/>
                  <a:ea typeface="微软雅黑" panose="020B0503020204020204" pitchFamily="34" charset="-122"/>
                </a:rPr>
                <a:t>等</a:t>
              </a:r>
              <a:endParaRPr lang="zh-CN" altLang="en-US" sz="1400"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537491" y="4406007"/>
            <a:ext cx="3331210" cy="1390650"/>
            <a:chOff x="3028950" y="4264025"/>
            <a:chExt cx="3331210" cy="1390650"/>
          </a:xfrm>
        </p:grpSpPr>
        <p:sp>
          <p:nvSpPr>
            <p:cNvPr id="11" name="圆角矩形 10"/>
            <p:cNvSpPr/>
            <p:nvPr/>
          </p:nvSpPr>
          <p:spPr>
            <a:xfrm>
              <a:off x="3028950" y="4264025"/>
              <a:ext cx="3331210" cy="13906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0"/>
            <p:cNvSpPr txBox="1"/>
            <p:nvPr/>
          </p:nvSpPr>
          <p:spPr>
            <a:xfrm>
              <a:off x="3884300" y="4384744"/>
              <a:ext cx="163629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深度学习</a:t>
              </a:r>
            </a:p>
          </p:txBody>
        </p:sp>
        <p:sp>
          <p:nvSpPr>
            <p:cNvPr id="13" name="文本框 21"/>
            <p:cNvSpPr txBox="1"/>
            <p:nvPr/>
          </p:nvSpPr>
          <p:spPr>
            <a:xfrm>
              <a:off x="3111039" y="4900363"/>
              <a:ext cx="3182815" cy="307777"/>
            </a:xfrm>
            <a:prstGeom prst="rect">
              <a:avLst/>
            </a:prstGeom>
            <a:noFill/>
          </p:spPr>
          <p:txBody>
            <a:bodyPr wrap="square" rtlCol="0">
              <a:spAutoFit/>
            </a:bodyPr>
            <a:lstStyle/>
            <a:p>
              <a:pPr algn="ctr"/>
              <a:r>
                <a:rPr lang="en-US" altLang="zh-CN" sz="1400" dirty="0" smtClean="0">
                  <a:latin typeface="微软雅黑" panose="020B0503020204020204" pitchFamily="34" charset="-122"/>
                  <a:ea typeface="微软雅黑" panose="020B0503020204020204" pitchFamily="34" charset="-122"/>
                </a:rPr>
                <a:t>LSTM/RNN/CNN/Attention/GCN</a:t>
              </a:r>
              <a:r>
                <a:rPr lang="zh-CN" altLang="en-US" sz="1400" dirty="0" smtClean="0">
                  <a:latin typeface="微软雅黑" panose="020B0503020204020204" pitchFamily="34" charset="-122"/>
                  <a:ea typeface="微软雅黑" panose="020B0503020204020204" pitchFamily="34" charset="-122"/>
                </a:rPr>
                <a:t>等</a:t>
              </a:r>
              <a:endParaRPr lang="zh-CN" altLang="en-US" sz="1400" dirty="0">
                <a:latin typeface="微软雅黑" panose="020B0503020204020204" pitchFamily="34" charset="-122"/>
                <a:ea typeface="微软雅黑" panose="020B0503020204020204" pitchFamily="34" charset="-122"/>
              </a:endParaRPr>
            </a:p>
          </p:txBody>
        </p:sp>
      </p:grpSp>
      <p:sp>
        <p:nvSpPr>
          <p:cNvPr id="3" name="下箭头 2"/>
          <p:cNvSpPr/>
          <p:nvPr/>
        </p:nvSpPr>
        <p:spPr>
          <a:xfrm rot="1402315">
            <a:off x="2379702" y="3752377"/>
            <a:ext cx="323649" cy="62167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20593387">
            <a:off x="5761740" y="3747164"/>
            <a:ext cx="323649" cy="62167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153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latin typeface="微软雅黑" panose="020B0503020204020204" pitchFamily="34" charset="-122"/>
                <a:ea typeface="微软雅黑" panose="020B0503020204020204" pitchFamily="34" charset="-122"/>
              </a:rPr>
              <a:t>词嵌入概述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文本分类概述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深度学习</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常用方法</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关系抽取任务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实验三相关内容</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21E20DE-0003-41D0-AE8E-5A41717A10F0}"/>
              </a:ext>
            </a:extLst>
          </p:cNvPr>
          <p:cNvSpPr>
            <a:spLocks noGrp="1"/>
          </p:cNvSpPr>
          <p:nvPr>
            <p:ph sz="quarter" idx="10"/>
          </p:nvPr>
        </p:nvSpPr>
        <p:spPr/>
        <p:txBody>
          <a:bodyPr/>
          <a:lstStyle/>
          <a:p>
            <a:r>
              <a:rPr lang="en-US" altLang="zh-CN" dirty="0"/>
              <a:t>Text Classification</a:t>
            </a:r>
            <a:endParaRPr lang="zh-CN" altLang="en-US" dirty="0"/>
          </a:p>
        </p:txBody>
      </p:sp>
      <p:sp>
        <p:nvSpPr>
          <p:cNvPr id="5" name="内容占位符 4">
            <a:extLst>
              <a:ext uri="{FF2B5EF4-FFF2-40B4-BE49-F238E27FC236}">
                <a16:creationId xmlns:a16="http://schemas.microsoft.com/office/drawing/2014/main" id="{54576D0E-2FD9-4235-B8C5-EE18C3E90E17}"/>
              </a:ext>
            </a:extLst>
          </p:cNvPr>
          <p:cNvSpPr>
            <a:spLocks noGrp="1"/>
          </p:cNvSpPr>
          <p:nvPr>
            <p:ph sz="quarter" idx="11"/>
          </p:nvPr>
        </p:nvSpPr>
        <p:spPr/>
        <p:txBody>
          <a:bodyPr/>
          <a:lstStyle/>
          <a:p>
            <a:r>
              <a:rPr lang="zh-CN" altLang="en-US" dirty="0"/>
              <a:t>文本分类</a:t>
            </a:r>
          </a:p>
        </p:txBody>
      </p:sp>
      <p:sp>
        <p:nvSpPr>
          <p:cNvPr id="6" name="文本占位符 5">
            <a:extLst>
              <a:ext uri="{FF2B5EF4-FFF2-40B4-BE49-F238E27FC236}">
                <a16:creationId xmlns:a16="http://schemas.microsoft.com/office/drawing/2014/main" id="{1F52B063-A486-4197-93F0-9F2779FBE235}"/>
              </a:ext>
            </a:extLst>
          </p:cNvPr>
          <p:cNvSpPr>
            <a:spLocks noGrp="1"/>
          </p:cNvSpPr>
          <p:nvPr>
            <p:ph type="body" sz="quarter" idx="12"/>
          </p:nvPr>
        </p:nvSpPr>
        <p:spPr/>
        <p:txBody>
          <a:bodyPr>
            <a:normAutofit fontScale="92500" lnSpcReduction="20000"/>
          </a:bodyPr>
          <a:lstStyle/>
          <a:p>
            <a:r>
              <a:rPr lang="zh-CN" altLang="en-US" dirty="0"/>
              <a:t>深度学习</a:t>
            </a:r>
            <a:r>
              <a:rPr lang="zh-CN" altLang="en-US" dirty="0" smtClean="0"/>
              <a:t>文本</a:t>
            </a:r>
            <a:r>
              <a:rPr lang="zh-CN" altLang="en-US" dirty="0" smtClean="0"/>
              <a:t>处理</a:t>
            </a:r>
            <a:endParaRPr lang="en-US" altLang="zh-CN" dirty="0" smtClean="0"/>
          </a:p>
          <a:p>
            <a:r>
              <a:rPr lang="zh-CN" altLang="en-US" dirty="0" smtClean="0"/>
              <a:t>常用</a:t>
            </a:r>
            <a:r>
              <a:rPr lang="zh-CN" altLang="en-US" dirty="0"/>
              <a:t>方法</a:t>
            </a:r>
          </a:p>
        </p:txBody>
      </p:sp>
    </p:spTree>
    <p:extLst>
      <p:ext uri="{BB962C8B-B14F-4D97-AF65-F5344CB8AC3E}">
        <p14:creationId xmlns:p14="http://schemas.microsoft.com/office/powerpoint/2010/main" val="902463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82652"/>
            <a:ext cx="1323696" cy="461665"/>
          </a:xfrm>
          <a:prstGeom prst="rect">
            <a:avLst/>
          </a:prstGeom>
          <a:noFill/>
        </p:spPr>
        <p:txBody>
          <a:bodyPr wrap="none" rtlCol="0">
            <a:spAutoFit/>
          </a:bodyPr>
          <a:lstStyle/>
          <a:p>
            <a:r>
              <a:rPr lang="en-US" altLang="zh-CN" sz="2400" dirty="0"/>
              <a:t>Text CNN</a:t>
            </a:r>
            <a:endParaRPr lang="zh-CN" altLang="en-US" sz="2400" dirty="0"/>
          </a:p>
        </p:txBody>
      </p:sp>
      <p:sp>
        <p:nvSpPr>
          <p:cNvPr id="6" name="文本框 5">
            <a:extLst>
              <a:ext uri="{FF2B5EF4-FFF2-40B4-BE49-F238E27FC236}">
                <a16:creationId xmlns:a16="http://schemas.microsoft.com/office/drawing/2014/main" id="{E6949176-7E6F-42F0-B50A-F3D599DBA58F}"/>
              </a:ext>
            </a:extLst>
          </p:cNvPr>
          <p:cNvSpPr txBox="1"/>
          <p:nvPr/>
        </p:nvSpPr>
        <p:spPr>
          <a:xfrm>
            <a:off x="389106" y="1518623"/>
            <a:ext cx="823932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卷积神经网络</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首先被应用于数字图像处理领域，由于图像信息便于用矩阵表示，</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具备较强的矩阵特征提取能力，因此</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在图像处理任务中取得了较好效果</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此后，</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被证明对自然语言处理（</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任务有效</a:t>
            </a:r>
            <a:r>
              <a:rPr lang="zh-CN" altLang="en-US" dirty="0">
                <a:latin typeface="微软雅黑" panose="020B0503020204020204" pitchFamily="34" charset="-122"/>
                <a:ea typeface="微软雅黑" panose="020B0503020204020204" pitchFamily="34" charset="-122"/>
              </a:rPr>
              <a:t>，并且在语义分析、查询检索、句子建模和其他传统</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任务上取得了优异的效果。</a:t>
            </a:r>
          </a:p>
        </p:txBody>
      </p:sp>
      <p:sp>
        <p:nvSpPr>
          <p:cNvPr id="14" name="文本框 13">
            <a:extLst>
              <a:ext uri="{FF2B5EF4-FFF2-40B4-BE49-F238E27FC236}">
                <a16:creationId xmlns:a16="http://schemas.microsoft.com/office/drawing/2014/main" id="{34F59601-9D35-43EA-8524-879FC51BA8E5}"/>
              </a:ext>
            </a:extLst>
          </p:cNvPr>
          <p:cNvSpPr txBox="1"/>
          <p:nvPr/>
        </p:nvSpPr>
        <p:spPr>
          <a:xfrm>
            <a:off x="389106" y="3308643"/>
            <a:ext cx="8249374"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不同于图像处理，对于</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任务来说，比图像处理多出的一步操作就是词嵌入：</a:t>
            </a:r>
          </a:p>
        </p:txBody>
      </p:sp>
      <p:pic>
        <p:nvPicPr>
          <p:cNvPr id="16" name="图形 15" descr="图像">
            <a:extLst>
              <a:ext uri="{FF2B5EF4-FFF2-40B4-BE49-F238E27FC236}">
                <a16:creationId xmlns:a16="http://schemas.microsoft.com/office/drawing/2014/main" id="{2E2846A0-A0AE-4043-9836-2E4DC69AFD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626470" y="3902889"/>
            <a:ext cx="739303" cy="739303"/>
          </a:xfrm>
          <a:prstGeom prst="rect">
            <a:avLst/>
          </a:prstGeom>
        </p:spPr>
      </p:pic>
      <p:pic>
        <p:nvPicPr>
          <p:cNvPr id="18" name="图形 17" descr="文档">
            <a:extLst>
              <a:ext uri="{FF2B5EF4-FFF2-40B4-BE49-F238E27FC236}">
                <a16:creationId xmlns:a16="http://schemas.microsoft.com/office/drawing/2014/main" id="{046BD8AD-B88F-4061-A800-467788DA6A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488334" y="5311302"/>
            <a:ext cx="749030" cy="749030"/>
          </a:xfrm>
          <a:prstGeom prst="rect">
            <a:avLst/>
          </a:prstGeom>
        </p:spPr>
      </p:pic>
      <p:sp>
        <p:nvSpPr>
          <p:cNvPr id="19" name="文本框 18">
            <a:extLst>
              <a:ext uri="{FF2B5EF4-FFF2-40B4-BE49-F238E27FC236}">
                <a16:creationId xmlns:a16="http://schemas.microsoft.com/office/drawing/2014/main" id="{67D00E35-8122-4B62-816F-AB86124CDB81}"/>
              </a:ext>
            </a:extLst>
          </p:cNvPr>
          <p:cNvSpPr txBox="1"/>
          <p:nvPr/>
        </p:nvSpPr>
        <p:spPr>
          <a:xfrm>
            <a:off x="2734204" y="4506347"/>
            <a:ext cx="543739" cy="307777"/>
          </a:xfrm>
          <a:prstGeom prst="rect">
            <a:avLst/>
          </a:prstGeom>
          <a:noFill/>
        </p:spPr>
        <p:txBody>
          <a:bodyPr wrap="none" rtlCol="0">
            <a:spAutoFit/>
          </a:bodyPr>
          <a:lstStyle/>
          <a:p>
            <a:r>
              <a:rPr lang="zh-CN" altLang="en-US" sz="1400" dirty="0"/>
              <a:t>图片</a:t>
            </a:r>
          </a:p>
        </p:txBody>
      </p:sp>
      <p:sp>
        <p:nvSpPr>
          <p:cNvPr id="20" name="文本框 19">
            <a:extLst>
              <a:ext uri="{FF2B5EF4-FFF2-40B4-BE49-F238E27FC236}">
                <a16:creationId xmlns:a16="http://schemas.microsoft.com/office/drawing/2014/main" id="{6E4C8FE1-E370-4C5A-86D7-95C487B2ECF6}"/>
              </a:ext>
            </a:extLst>
          </p:cNvPr>
          <p:cNvSpPr txBox="1"/>
          <p:nvPr/>
        </p:nvSpPr>
        <p:spPr>
          <a:xfrm>
            <a:off x="1586115" y="6021420"/>
            <a:ext cx="543739" cy="307777"/>
          </a:xfrm>
          <a:prstGeom prst="rect">
            <a:avLst/>
          </a:prstGeom>
          <a:noFill/>
        </p:spPr>
        <p:txBody>
          <a:bodyPr wrap="none" rtlCol="0">
            <a:spAutoFit/>
          </a:bodyPr>
          <a:lstStyle/>
          <a:p>
            <a:r>
              <a:rPr lang="zh-CN" altLang="en-US" sz="1400" dirty="0"/>
              <a:t>句子</a:t>
            </a:r>
          </a:p>
        </p:txBody>
      </p:sp>
      <p:sp>
        <p:nvSpPr>
          <p:cNvPr id="21" name="箭头: 右 20">
            <a:extLst>
              <a:ext uri="{FF2B5EF4-FFF2-40B4-BE49-F238E27FC236}">
                <a16:creationId xmlns:a16="http://schemas.microsoft.com/office/drawing/2014/main" id="{49B47C9F-7C6D-44AD-B053-DDBCDB0E0CA2}"/>
              </a:ext>
            </a:extLst>
          </p:cNvPr>
          <p:cNvSpPr/>
          <p:nvPr/>
        </p:nvSpPr>
        <p:spPr>
          <a:xfrm>
            <a:off x="3628418" y="4202349"/>
            <a:ext cx="856034" cy="2334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8FB5C2-8B73-41B7-972B-9506B7E29713}"/>
              </a:ext>
            </a:extLst>
          </p:cNvPr>
          <p:cNvSpPr txBox="1"/>
          <p:nvPr/>
        </p:nvSpPr>
        <p:spPr>
          <a:xfrm>
            <a:off x="3733851" y="3882514"/>
            <a:ext cx="606256" cy="369332"/>
          </a:xfrm>
          <a:prstGeom prst="rect">
            <a:avLst/>
          </a:prstGeom>
          <a:noFill/>
        </p:spPr>
        <p:txBody>
          <a:bodyPr wrap="none" rtlCol="0">
            <a:spAutoFit/>
          </a:bodyPr>
          <a:lstStyle/>
          <a:p>
            <a:r>
              <a:rPr lang="en-US" altLang="zh-CN" dirty="0"/>
              <a:t>CNN</a:t>
            </a:r>
            <a:endParaRPr lang="zh-CN" altLang="en-US" dirty="0"/>
          </a:p>
        </p:txBody>
      </p:sp>
      <p:pic>
        <p:nvPicPr>
          <p:cNvPr id="26" name="图片 25">
            <a:extLst>
              <a:ext uri="{FF2B5EF4-FFF2-40B4-BE49-F238E27FC236}">
                <a16:creationId xmlns:a16="http://schemas.microsoft.com/office/drawing/2014/main" id="{00C36D3D-A12A-445B-ABB2-FD1BF429069E}"/>
              </a:ext>
            </a:extLst>
          </p:cNvPr>
          <p:cNvPicPr>
            <a:picLocks noChangeAspect="1"/>
          </p:cNvPicPr>
          <p:nvPr/>
        </p:nvPicPr>
        <p:blipFill>
          <a:blip r:embed="rId6"/>
          <a:stretch>
            <a:fillRect/>
          </a:stretch>
        </p:blipFill>
        <p:spPr>
          <a:xfrm>
            <a:off x="4822147" y="3835715"/>
            <a:ext cx="1133954" cy="1039940"/>
          </a:xfrm>
          <a:prstGeom prst="rect">
            <a:avLst/>
          </a:prstGeom>
        </p:spPr>
      </p:pic>
      <p:sp>
        <p:nvSpPr>
          <p:cNvPr id="27" name="文本框 26">
            <a:extLst>
              <a:ext uri="{FF2B5EF4-FFF2-40B4-BE49-F238E27FC236}">
                <a16:creationId xmlns:a16="http://schemas.microsoft.com/office/drawing/2014/main" id="{5CF1A05A-8A30-475F-94A1-A8790101C8BE}"/>
              </a:ext>
            </a:extLst>
          </p:cNvPr>
          <p:cNvSpPr txBox="1"/>
          <p:nvPr/>
        </p:nvSpPr>
        <p:spPr>
          <a:xfrm>
            <a:off x="5894402" y="4199452"/>
            <a:ext cx="543739" cy="307777"/>
          </a:xfrm>
          <a:prstGeom prst="rect">
            <a:avLst/>
          </a:prstGeom>
          <a:noFill/>
        </p:spPr>
        <p:txBody>
          <a:bodyPr wrap="none" rtlCol="0">
            <a:spAutoFit/>
          </a:bodyPr>
          <a:lstStyle/>
          <a:p>
            <a:r>
              <a:rPr lang="zh-CN" altLang="en-US" sz="1400" dirty="0"/>
              <a:t>特征</a:t>
            </a:r>
          </a:p>
        </p:txBody>
      </p:sp>
      <p:sp>
        <p:nvSpPr>
          <p:cNvPr id="28" name="箭头: 右 27">
            <a:extLst>
              <a:ext uri="{FF2B5EF4-FFF2-40B4-BE49-F238E27FC236}">
                <a16:creationId xmlns:a16="http://schemas.microsoft.com/office/drawing/2014/main" id="{27972699-7B94-4215-A380-3E69B776A319}"/>
              </a:ext>
            </a:extLst>
          </p:cNvPr>
          <p:cNvSpPr/>
          <p:nvPr/>
        </p:nvSpPr>
        <p:spPr>
          <a:xfrm>
            <a:off x="2292781" y="5569085"/>
            <a:ext cx="1131358" cy="2334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2FACDBC-E68E-4898-AD83-21FE6A4741E2}"/>
              </a:ext>
            </a:extLst>
          </p:cNvPr>
          <p:cNvSpPr txBox="1"/>
          <p:nvPr/>
        </p:nvSpPr>
        <p:spPr>
          <a:xfrm>
            <a:off x="2417670" y="5272132"/>
            <a:ext cx="877163" cy="369332"/>
          </a:xfrm>
          <a:prstGeom prst="rect">
            <a:avLst/>
          </a:prstGeom>
          <a:noFill/>
        </p:spPr>
        <p:txBody>
          <a:bodyPr wrap="none" rtlCol="0">
            <a:spAutoFit/>
          </a:bodyPr>
          <a:lstStyle/>
          <a:p>
            <a:r>
              <a:rPr lang="zh-CN" altLang="en-US" dirty="0"/>
              <a:t>词嵌入</a:t>
            </a:r>
          </a:p>
        </p:txBody>
      </p:sp>
      <p:pic>
        <p:nvPicPr>
          <p:cNvPr id="32" name="图片 31">
            <a:extLst>
              <a:ext uri="{FF2B5EF4-FFF2-40B4-BE49-F238E27FC236}">
                <a16:creationId xmlns:a16="http://schemas.microsoft.com/office/drawing/2014/main" id="{538235BA-121F-4D01-B571-D25EEB6E30B3}"/>
              </a:ext>
            </a:extLst>
          </p:cNvPr>
          <p:cNvPicPr>
            <a:picLocks noChangeAspect="1"/>
          </p:cNvPicPr>
          <p:nvPr/>
        </p:nvPicPr>
        <p:blipFill>
          <a:blip r:embed="rId6"/>
          <a:stretch>
            <a:fillRect/>
          </a:stretch>
        </p:blipFill>
        <p:spPr>
          <a:xfrm>
            <a:off x="3641863" y="5140891"/>
            <a:ext cx="1133954" cy="1039940"/>
          </a:xfrm>
          <a:prstGeom prst="rect">
            <a:avLst/>
          </a:prstGeom>
        </p:spPr>
      </p:pic>
      <p:sp>
        <p:nvSpPr>
          <p:cNvPr id="33" name="文本框 32">
            <a:extLst>
              <a:ext uri="{FF2B5EF4-FFF2-40B4-BE49-F238E27FC236}">
                <a16:creationId xmlns:a16="http://schemas.microsoft.com/office/drawing/2014/main" id="{A7E56855-CE0F-465B-84D0-55A0E58CD582}"/>
              </a:ext>
            </a:extLst>
          </p:cNvPr>
          <p:cNvSpPr txBox="1"/>
          <p:nvPr/>
        </p:nvSpPr>
        <p:spPr>
          <a:xfrm>
            <a:off x="3757434" y="6175308"/>
            <a:ext cx="902811" cy="307777"/>
          </a:xfrm>
          <a:prstGeom prst="rect">
            <a:avLst/>
          </a:prstGeom>
          <a:noFill/>
        </p:spPr>
        <p:txBody>
          <a:bodyPr wrap="none" rtlCol="0">
            <a:spAutoFit/>
          </a:bodyPr>
          <a:lstStyle/>
          <a:p>
            <a:r>
              <a:rPr lang="zh-CN" altLang="en-US" sz="1400" dirty="0"/>
              <a:t>嵌入矩阵</a:t>
            </a:r>
          </a:p>
        </p:txBody>
      </p:sp>
      <p:sp>
        <p:nvSpPr>
          <p:cNvPr id="34" name="箭头: 右 33">
            <a:extLst>
              <a:ext uri="{FF2B5EF4-FFF2-40B4-BE49-F238E27FC236}">
                <a16:creationId xmlns:a16="http://schemas.microsoft.com/office/drawing/2014/main" id="{EAF98EDD-121D-4AC9-AFC1-D5956B65E201}"/>
              </a:ext>
            </a:extLst>
          </p:cNvPr>
          <p:cNvSpPr/>
          <p:nvPr/>
        </p:nvSpPr>
        <p:spPr>
          <a:xfrm>
            <a:off x="4979254" y="5525995"/>
            <a:ext cx="1201062" cy="23346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6C19CDF-5AE8-4584-8978-E46ADFCD9BF2}"/>
              </a:ext>
            </a:extLst>
          </p:cNvPr>
          <p:cNvSpPr txBox="1"/>
          <p:nvPr/>
        </p:nvSpPr>
        <p:spPr>
          <a:xfrm>
            <a:off x="5257201" y="5206160"/>
            <a:ext cx="606256" cy="369332"/>
          </a:xfrm>
          <a:prstGeom prst="rect">
            <a:avLst/>
          </a:prstGeom>
          <a:noFill/>
        </p:spPr>
        <p:txBody>
          <a:bodyPr wrap="none" rtlCol="0">
            <a:spAutoFit/>
          </a:bodyPr>
          <a:lstStyle/>
          <a:p>
            <a:r>
              <a:rPr lang="en-US" altLang="zh-CN" dirty="0"/>
              <a:t>CNN</a:t>
            </a:r>
            <a:endParaRPr lang="zh-CN" altLang="en-US" dirty="0"/>
          </a:p>
        </p:txBody>
      </p:sp>
      <p:pic>
        <p:nvPicPr>
          <p:cNvPr id="36" name="图片 35">
            <a:extLst>
              <a:ext uri="{FF2B5EF4-FFF2-40B4-BE49-F238E27FC236}">
                <a16:creationId xmlns:a16="http://schemas.microsoft.com/office/drawing/2014/main" id="{63B93336-B8D3-49C6-8B1B-C1F44F34A86A}"/>
              </a:ext>
            </a:extLst>
          </p:cNvPr>
          <p:cNvPicPr>
            <a:picLocks noChangeAspect="1"/>
          </p:cNvPicPr>
          <p:nvPr/>
        </p:nvPicPr>
        <p:blipFill>
          <a:blip r:embed="rId6"/>
          <a:stretch>
            <a:fillRect/>
          </a:stretch>
        </p:blipFill>
        <p:spPr>
          <a:xfrm>
            <a:off x="6343171" y="5273203"/>
            <a:ext cx="885686" cy="812256"/>
          </a:xfrm>
          <a:prstGeom prst="rect">
            <a:avLst/>
          </a:prstGeom>
        </p:spPr>
      </p:pic>
      <p:sp>
        <p:nvSpPr>
          <p:cNvPr id="37" name="文本框 36">
            <a:extLst>
              <a:ext uri="{FF2B5EF4-FFF2-40B4-BE49-F238E27FC236}">
                <a16:creationId xmlns:a16="http://schemas.microsoft.com/office/drawing/2014/main" id="{16AAA5FC-95D3-472B-8B28-D751DAEF5191}"/>
              </a:ext>
            </a:extLst>
          </p:cNvPr>
          <p:cNvSpPr txBox="1"/>
          <p:nvPr/>
        </p:nvSpPr>
        <p:spPr>
          <a:xfrm>
            <a:off x="6514144" y="6125933"/>
            <a:ext cx="543739" cy="307777"/>
          </a:xfrm>
          <a:prstGeom prst="rect">
            <a:avLst/>
          </a:prstGeom>
          <a:noFill/>
        </p:spPr>
        <p:txBody>
          <a:bodyPr wrap="none" rtlCol="0">
            <a:spAutoFit/>
          </a:bodyPr>
          <a:lstStyle/>
          <a:p>
            <a:r>
              <a:rPr lang="zh-CN" altLang="en-US" sz="1400" dirty="0"/>
              <a:t>特征</a:t>
            </a:r>
          </a:p>
        </p:txBody>
      </p:sp>
    </p:spTree>
    <p:extLst>
      <p:ext uri="{BB962C8B-B14F-4D97-AF65-F5344CB8AC3E}">
        <p14:creationId xmlns:p14="http://schemas.microsoft.com/office/powerpoint/2010/main" val="728453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3D706C2-F7BC-402A-867A-7B7E61CD7013}"/>
              </a:ext>
            </a:extLst>
          </p:cNvPr>
          <p:cNvPicPr>
            <a:picLocks noChangeAspect="1"/>
          </p:cNvPicPr>
          <p:nvPr/>
        </p:nvPicPr>
        <p:blipFill>
          <a:blip r:embed="rId2"/>
          <a:stretch>
            <a:fillRect/>
          </a:stretch>
        </p:blipFill>
        <p:spPr>
          <a:xfrm>
            <a:off x="3689407" y="840506"/>
            <a:ext cx="5454593" cy="5345334"/>
          </a:xfrm>
          <a:prstGeom prst="rect">
            <a:avLst/>
          </a:prstGeom>
        </p:spPr>
      </p:pic>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82652"/>
            <a:ext cx="1323696" cy="461665"/>
          </a:xfrm>
          <a:prstGeom prst="rect">
            <a:avLst/>
          </a:prstGeom>
          <a:noFill/>
        </p:spPr>
        <p:txBody>
          <a:bodyPr wrap="none" rtlCol="0">
            <a:spAutoFit/>
          </a:bodyPr>
          <a:lstStyle/>
          <a:p>
            <a:r>
              <a:rPr lang="en-US" altLang="zh-CN" sz="2400" dirty="0"/>
              <a:t>Text CNN</a:t>
            </a:r>
            <a:endParaRPr lang="zh-CN" altLang="en-US" sz="2400" dirty="0"/>
          </a:p>
        </p:txBody>
      </p:sp>
      <p:sp>
        <p:nvSpPr>
          <p:cNvPr id="5" name="文本框 4">
            <a:extLst>
              <a:ext uri="{FF2B5EF4-FFF2-40B4-BE49-F238E27FC236}">
                <a16:creationId xmlns:a16="http://schemas.microsoft.com/office/drawing/2014/main" id="{574BFA31-65FD-468B-A8F4-180B75C907C6}"/>
              </a:ext>
            </a:extLst>
          </p:cNvPr>
          <p:cNvSpPr txBox="1"/>
          <p:nvPr/>
        </p:nvSpPr>
        <p:spPr>
          <a:xfrm>
            <a:off x="297874" y="1586463"/>
            <a:ext cx="3737795" cy="4847481"/>
          </a:xfrm>
          <a:prstGeom prst="rect">
            <a:avLst/>
          </a:prstGeom>
          <a:noFill/>
        </p:spPr>
        <p:txBody>
          <a:bodyPr wrap="square" rtlCol="0">
            <a:spAutoFit/>
          </a:bodyPr>
          <a:lstStyle/>
          <a:p>
            <a:pPr>
              <a:spcAft>
                <a:spcPts val="600"/>
              </a:spcAft>
            </a:pPr>
            <a:r>
              <a:rPr lang="en-US" altLang="zh-CN" dirty="0">
                <a:latin typeface="微软雅黑" panose="020B0503020204020204" pitchFamily="34" charset="-122"/>
                <a:ea typeface="微软雅黑" panose="020B0503020204020204" pitchFamily="34" charset="-122"/>
              </a:rPr>
              <a:t>Text CNN</a:t>
            </a:r>
            <a:r>
              <a:rPr lang="zh-CN" altLang="en-US" dirty="0">
                <a:latin typeface="微软雅黑" panose="020B0503020204020204" pitchFamily="34" charset="-122"/>
                <a:ea typeface="微软雅黑" panose="020B0503020204020204" pitchFamily="34" charset="-122"/>
              </a:rPr>
              <a:t>：在图像处理领域中，卷积核是以一个</a:t>
            </a:r>
          </a:p>
          <a:p>
            <a:pPr>
              <a:spcAft>
                <a:spcPts val="600"/>
              </a:spcAft>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任意长度 </a:t>
            </a:r>
            <a:r>
              <a:rPr lang="en-US" altLang="zh-CN" b="1" dirty="0">
                <a:latin typeface="微软雅黑" panose="020B0503020204020204" pitchFamily="34" charset="-122"/>
                <a:ea typeface="微软雅黑" panose="020B0503020204020204" pitchFamily="34" charset="-122"/>
              </a:rPr>
              <a:t>x </a:t>
            </a:r>
            <a:r>
              <a:rPr lang="zh-CN" altLang="en-US" b="1" dirty="0">
                <a:latin typeface="微软雅黑" panose="020B0503020204020204" pitchFamily="34" charset="-122"/>
                <a:ea typeface="微软雅黑" panose="020B0503020204020204" pitchFamily="34" charset="-122"/>
              </a:rPr>
              <a:t>任意宽度</a:t>
            </a:r>
            <a:r>
              <a:rPr lang="en-US" altLang="zh-CN" b="1" dirty="0">
                <a:latin typeface="微软雅黑" panose="020B0503020204020204" pitchFamily="34" charset="-122"/>
                <a:ea typeface="微软雅黑" panose="020B0503020204020204" pitchFamily="34" charset="-122"/>
              </a:rPr>
              <a:t>]</a:t>
            </a:r>
          </a:p>
          <a:p>
            <a:pPr>
              <a:spcAft>
                <a:spcPts val="600"/>
              </a:spcAft>
            </a:pPr>
            <a:r>
              <a:rPr lang="zh-CN" altLang="en-US" dirty="0">
                <a:latin typeface="微软雅黑" panose="020B0503020204020204" pitchFamily="34" charset="-122"/>
                <a:ea typeface="微软雅黑" panose="020B0503020204020204" pitchFamily="34" charset="-122"/>
              </a:rPr>
              <a:t>的矩阵，滑动遍历整个图像。</a:t>
            </a:r>
          </a:p>
          <a:p>
            <a:pPr>
              <a:spcAft>
                <a:spcPts val="600"/>
              </a:spcAft>
            </a:pPr>
            <a:endParaRPr lang="zh-CN" altLang="en-US" dirty="0">
              <a:latin typeface="微软雅黑" panose="020B0503020204020204" pitchFamily="34" charset="-122"/>
              <a:ea typeface="微软雅黑" panose="020B0503020204020204" pitchFamily="34" charset="-122"/>
            </a:endParaRPr>
          </a:p>
          <a:p>
            <a:pPr>
              <a:spcAft>
                <a:spcPts val="600"/>
              </a:spcAft>
            </a:pPr>
            <a:r>
              <a:rPr lang="zh-CN" altLang="en-US" dirty="0">
                <a:latin typeface="微软雅黑" panose="020B0503020204020204" pitchFamily="34" charset="-122"/>
                <a:ea typeface="微软雅黑" panose="020B0503020204020204" pitchFamily="34" charset="-122"/>
              </a:rPr>
              <a:t>但在</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任务中，卷积核大小会覆盖到词向量维度，也就是形状为</a:t>
            </a:r>
          </a:p>
          <a:p>
            <a:pPr>
              <a:spcAft>
                <a:spcPts val="600"/>
              </a:spcAft>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自定义长度 </a:t>
            </a:r>
            <a:r>
              <a:rPr lang="en-US" altLang="zh-CN" b="1" dirty="0">
                <a:latin typeface="微软雅黑" panose="020B0503020204020204" pitchFamily="34" charset="-122"/>
                <a:ea typeface="微软雅黑" panose="020B0503020204020204" pitchFamily="34" charset="-122"/>
              </a:rPr>
              <a:t>x </a:t>
            </a:r>
            <a:r>
              <a:rPr lang="zh-CN" altLang="en-US" b="1" dirty="0">
                <a:latin typeface="微软雅黑" panose="020B0503020204020204" pitchFamily="34" charset="-122"/>
                <a:ea typeface="微软雅黑" panose="020B0503020204020204" pitchFamily="34" charset="-122"/>
              </a:rPr>
              <a:t>词向量维度</a:t>
            </a:r>
            <a:r>
              <a:rPr lang="en-US" altLang="zh-CN" b="1" dirty="0">
                <a:latin typeface="微软雅黑" panose="020B0503020204020204" pitchFamily="34" charset="-122"/>
                <a:ea typeface="微软雅黑" panose="020B0503020204020204" pitchFamily="34" charset="-122"/>
              </a:rPr>
              <a:t>]</a:t>
            </a:r>
          </a:p>
          <a:p>
            <a:pPr>
              <a:spcAft>
                <a:spcPts val="600"/>
              </a:spcAft>
            </a:pPr>
            <a:r>
              <a:rPr lang="zh-CN" altLang="en-US" dirty="0">
                <a:latin typeface="微软雅黑" panose="020B0503020204020204" pitchFamily="34" charset="-122"/>
                <a:ea typeface="微软雅黑" panose="020B0503020204020204" pitchFamily="34" charset="-122"/>
              </a:rPr>
              <a:t>的矩阵。</a:t>
            </a:r>
          </a:p>
          <a:p>
            <a:pPr>
              <a:spcAft>
                <a:spcPts val="600"/>
              </a:spcAft>
            </a:pPr>
            <a:endParaRPr lang="zh-CN" altLang="en-US" dirty="0">
              <a:latin typeface="微软雅黑" panose="020B0503020204020204" pitchFamily="34" charset="-122"/>
              <a:ea typeface="微软雅黑" panose="020B0503020204020204" pitchFamily="34" charset="-122"/>
            </a:endParaRPr>
          </a:p>
          <a:p>
            <a:pPr>
              <a:spcAft>
                <a:spcPts val="600"/>
              </a:spcAft>
            </a:pPr>
            <a:r>
              <a:rPr lang="zh-CN" altLang="en-US" dirty="0">
                <a:latin typeface="微软雅黑" panose="020B0503020204020204" pitchFamily="34" charset="-122"/>
                <a:ea typeface="微软雅黑" panose="020B0503020204020204" pitchFamily="34" charset="-122"/>
              </a:rPr>
              <a:t>一般来说，</a:t>
            </a:r>
            <a:r>
              <a:rPr lang="en-US" altLang="zh-CN" dirty="0">
                <a:latin typeface="微软雅黑" panose="020B0503020204020204" pitchFamily="34" charset="-122"/>
                <a:ea typeface="微软雅黑" panose="020B0503020204020204" pitchFamily="34" charset="-122"/>
              </a:rPr>
              <a:t>Text CNN</a:t>
            </a:r>
            <a:r>
              <a:rPr lang="zh-CN" altLang="en-US" dirty="0">
                <a:latin typeface="微软雅黑" panose="020B0503020204020204" pitchFamily="34" charset="-122"/>
                <a:ea typeface="微软雅黑" panose="020B0503020204020204" pitchFamily="34" charset="-122"/>
              </a:rPr>
              <a:t>会使用</a:t>
            </a:r>
            <a:r>
              <a:rPr lang="zh-CN" altLang="en-US" b="1" dirty="0">
                <a:latin typeface="微软雅黑" panose="020B0503020204020204" pitchFamily="34" charset="-122"/>
                <a:ea typeface="微软雅黑" panose="020B0503020204020204" pitchFamily="34" charset="-122"/>
              </a:rPr>
              <a:t>多个不同大小的卷积核</a:t>
            </a:r>
            <a:r>
              <a:rPr lang="zh-CN" altLang="en-US" dirty="0">
                <a:latin typeface="微软雅黑" panose="020B0503020204020204" pitchFamily="34" charset="-122"/>
                <a:ea typeface="微软雅黑" panose="020B0503020204020204" pitchFamily="34" charset="-122"/>
              </a:rPr>
              <a:t>来分别对矩阵进行卷积，将各个卷积结果进行</a:t>
            </a:r>
            <a:r>
              <a:rPr lang="zh-CN" altLang="en-US" b="1" dirty="0">
                <a:latin typeface="微软雅黑" panose="020B0503020204020204" pitchFamily="34" charset="-122"/>
                <a:ea typeface="微软雅黑" panose="020B0503020204020204" pitchFamily="34" charset="-122"/>
              </a:rPr>
              <a:t>池化</a:t>
            </a:r>
            <a:r>
              <a:rPr lang="zh-CN" altLang="en-US" dirty="0">
                <a:latin typeface="微软雅黑" panose="020B0503020204020204" pitchFamily="34" charset="-122"/>
                <a:ea typeface="微软雅黑" panose="020B0503020204020204" pitchFamily="34" charset="-122"/>
              </a:rPr>
              <a:t>之后，</a:t>
            </a:r>
            <a:r>
              <a:rPr lang="zh-CN" altLang="en-US" b="1" dirty="0">
                <a:latin typeface="微软雅黑" panose="020B0503020204020204" pitchFamily="34" charset="-122"/>
                <a:ea typeface="微软雅黑" panose="020B0503020204020204" pitchFamily="34" charset="-122"/>
              </a:rPr>
              <a:t>拼接</a:t>
            </a:r>
            <a:r>
              <a:rPr lang="zh-CN" altLang="en-US" dirty="0">
                <a:latin typeface="微软雅黑" panose="020B0503020204020204" pitchFamily="34" charset="-122"/>
                <a:ea typeface="微软雅黑" panose="020B0503020204020204" pitchFamily="34" charset="-122"/>
              </a:rPr>
              <a:t>起来</a:t>
            </a:r>
            <a:r>
              <a:rPr lang="zh-CN" altLang="en-US" sz="1700" dirty="0">
                <a:latin typeface="微软雅黑" panose="020B0503020204020204" pitchFamily="34" charset="-122"/>
                <a:ea typeface="微软雅黑" panose="020B0503020204020204" pitchFamily="34" charset="-122"/>
              </a:rPr>
              <a:t>作为最终句子的特征，如右图所示：</a:t>
            </a:r>
          </a:p>
        </p:txBody>
      </p:sp>
      <p:cxnSp>
        <p:nvCxnSpPr>
          <p:cNvPr id="8" name="直接箭头连接符 7">
            <a:extLst>
              <a:ext uri="{FF2B5EF4-FFF2-40B4-BE49-F238E27FC236}">
                <a16:creationId xmlns:a16="http://schemas.microsoft.com/office/drawing/2014/main" id="{30595F81-6FC0-4888-9F8A-16741B12A000}"/>
              </a:ext>
            </a:extLst>
          </p:cNvPr>
          <p:cNvCxnSpPr>
            <a:cxnSpLocks/>
          </p:cNvCxnSpPr>
          <p:nvPr/>
        </p:nvCxnSpPr>
        <p:spPr>
          <a:xfrm>
            <a:off x="4435813" y="2915403"/>
            <a:ext cx="807396"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E17F780-E17C-4299-8945-C03748E3C956}"/>
              </a:ext>
            </a:extLst>
          </p:cNvPr>
          <p:cNvCxnSpPr>
            <a:cxnSpLocks/>
          </p:cNvCxnSpPr>
          <p:nvPr/>
        </p:nvCxnSpPr>
        <p:spPr>
          <a:xfrm>
            <a:off x="5453976" y="5794442"/>
            <a:ext cx="830092"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EECFF80-E576-424D-BA35-AA8C7E6EBA49}"/>
              </a:ext>
            </a:extLst>
          </p:cNvPr>
          <p:cNvSpPr/>
          <p:nvPr/>
        </p:nvSpPr>
        <p:spPr>
          <a:xfrm>
            <a:off x="5385882" y="4756826"/>
            <a:ext cx="966284" cy="8894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287F78A-D6D3-4FA0-8B3B-5E8E21DF5316}"/>
              </a:ext>
            </a:extLst>
          </p:cNvPr>
          <p:cNvSpPr/>
          <p:nvPr/>
        </p:nvSpPr>
        <p:spPr>
          <a:xfrm>
            <a:off x="5385881" y="3522532"/>
            <a:ext cx="966284" cy="11541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73A53C-7FED-4CA7-A029-C9AC77D77749}"/>
              </a:ext>
            </a:extLst>
          </p:cNvPr>
          <p:cNvSpPr/>
          <p:nvPr/>
        </p:nvSpPr>
        <p:spPr>
          <a:xfrm>
            <a:off x="5385880" y="1999216"/>
            <a:ext cx="966284" cy="14552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975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500"/>
                                        <p:tgtEl>
                                          <p:spTgt spid="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ou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2"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2)">
                                      <p:cBhvr>
                                        <p:cTn id="16" dur="1000"/>
                                        <p:tgtEl>
                                          <p:spTgt spid="14"/>
                                        </p:tgtEl>
                                      </p:cBhvr>
                                    </p:animEffect>
                                  </p:childTnLst>
                                </p:cTn>
                              </p:par>
                            </p:childTnLst>
                          </p:cTn>
                        </p:par>
                        <p:par>
                          <p:cTn id="17" fill="hold">
                            <p:stCondLst>
                              <p:cond delay="1000"/>
                            </p:stCondLst>
                            <p:childTnLst>
                              <p:par>
                                <p:cTn id="18" presetID="21" presetClass="entr" presetSubtype="2"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2)">
                                      <p:cBhvr>
                                        <p:cTn id="20" dur="1000"/>
                                        <p:tgtEl>
                                          <p:spTgt spid="12"/>
                                        </p:tgtEl>
                                      </p:cBhvr>
                                    </p:animEffect>
                                  </p:childTnLst>
                                </p:cTn>
                              </p:par>
                            </p:childTnLst>
                          </p:cTn>
                        </p:par>
                        <p:par>
                          <p:cTn id="21" fill="hold">
                            <p:stCondLst>
                              <p:cond delay="2000"/>
                            </p:stCondLst>
                            <p:childTnLst>
                              <p:par>
                                <p:cTn id="22" presetID="21" presetClass="entr" presetSubtype="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2)">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21734"/>
            <a:ext cx="1323696" cy="461665"/>
          </a:xfrm>
          <a:prstGeom prst="rect">
            <a:avLst/>
          </a:prstGeom>
          <a:noFill/>
        </p:spPr>
        <p:txBody>
          <a:bodyPr wrap="none" rtlCol="0">
            <a:spAutoFit/>
          </a:bodyPr>
          <a:lstStyle/>
          <a:p>
            <a:r>
              <a:rPr lang="en-US" altLang="zh-CN" sz="2400" dirty="0"/>
              <a:t>Text CNN</a:t>
            </a:r>
            <a:endParaRPr lang="zh-CN" altLang="en-US" sz="2400" dirty="0"/>
          </a:p>
        </p:txBody>
      </p:sp>
      <p:sp>
        <p:nvSpPr>
          <p:cNvPr id="3" name="文本框 2">
            <a:extLst>
              <a:ext uri="{FF2B5EF4-FFF2-40B4-BE49-F238E27FC236}">
                <a16:creationId xmlns:a16="http://schemas.microsoft.com/office/drawing/2014/main" id="{F20420D9-87B3-4A34-A3A1-57A713AA9917}"/>
              </a:ext>
            </a:extLst>
          </p:cNvPr>
          <p:cNvSpPr txBox="1"/>
          <p:nvPr/>
        </p:nvSpPr>
        <p:spPr>
          <a:xfrm>
            <a:off x="297874" y="1464627"/>
            <a:ext cx="8564024"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由于较好的特征提取能力，</a:t>
            </a:r>
            <a:r>
              <a:rPr lang="en-US" altLang="zh-CN" dirty="0">
                <a:latin typeface="微软雅黑" panose="020B0503020204020204" pitchFamily="34" charset="-122"/>
                <a:ea typeface="微软雅黑" panose="020B0503020204020204" pitchFamily="34" charset="-122"/>
              </a:rPr>
              <a:t>Text CNN</a:t>
            </a:r>
            <a:r>
              <a:rPr lang="zh-CN" altLang="en-US" dirty="0">
                <a:latin typeface="微软雅黑" panose="020B0503020204020204" pitchFamily="34" charset="-122"/>
                <a:ea typeface="微软雅黑" panose="020B0503020204020204" pitchFamily="34" charset="-122"/>
              </a:rPr>
              <a:t>被广泛用于早期的文本分类任务中：如情感分类、垃圾邮件过滤等</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另一方面，</a:t>
            </a:r>
            <a:r>
              <a:rPr lang="en-US" altLang="zh-CN" dirty="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擅长局部</a:t>
            </a:r>
            <a:r>
              <a:rPr lang="zh-CN" altLang="en-US" dirty="0">
                <a:latin typeface="微软雅黑" panose="020B0503020204020204" pitchFamily="34" charset="-122"/>
                <a:ea typeface="微软雅黑" panose="020B0503020204020204" pitchFamily="34" charset="-122"/>
              </a:rPr>
              <a:t>特征提取，一般使用</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方法时，目标都是短文本。对于长文本情况，</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的弱点就会暴露：</a:t>
            </a:r>
            <a:r>
              <a:rPr lang="zh-CN" altLang="en-US" b="1" dirty="0">
                <a:latin typeface="微软雅黑" panose="020B0503020204020204" pitchFamily="34" charset="-122"/>
                <a:ea typeface="微软雅黑" panose="020B0503020204020204" pitchFamily="34" charset="-122"/>
              </a:rPr>
              <a:t>对序列型文本信息全局特征提取能力不足。</a:t>
            </a:r>
          </a:p>
        </p:txBody>
      </p:sp>
      <p:pic>
        <p:nvPicPr>
          <p:cNvPr id="13" name="图片 12">
            <a:extLst>
              <a:ext uri="{FF2B5EF4-FFF2-40B4-BE49-F238E27FC236}">
                <a16:creationId xmlns:a16="http://schemas.microsoft.com/office/drawing/2014/main" id="{3A32C89F-F6D4-43FE-B4E3-547CA31637A6}"/>
              </a:ext>
            </a:extLst>
          </p:cNvPr>
          <p:cNvPicPr>
            <a:picLocks noChangeAspect="1"/>
          </p:cNvPicPr>
          <p:nvPr/>
        </p:nvPicPr>
        <p:blipFill>
          <a:blip r:embed="rId2"/>
          <a:stretch>
            <a:fillRect/>
          </a:stretch>
        </p:blipFill>
        <p:spPr>
          <a:xfrm>
            <a:off x="401195" y="3868527"/>
            <a:ext cx="3953113" cy="1140051"/>
          </a:xfrm>
          <a:prstGeom prst="rect">
            <a:avLst/>
          </a:prstGeom>
        </p:spPr>
      </p:pic>
      <p:sp>
        <p:nvSpPr>
          <p:cNvPr id="15" name="矩形 14">
            <a:extLst>
              <a:ext uri="{FF2B5EF4-FFF2-40B4-BE49-F238E27FC236}">
                <a16:creationId xmlns:a16="http://schemas.microsoft.com/office/drawing/2014/main" id="{230876DA-6408-443A-8215-C8469CF1F802}"/>
              </a:ext>
            </a:extLst>
          </p:cNvPr>
          <p:cNvSpPr/>
          <p:nvPr/>
        </p:nvSpPr>
        <p:spPr>
          <a:xfrm>
            <a:off x="313646" y="3764355"/>
            <a:ext cx="1744935" cy="133269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7DA6E7E-5F24-4EDE-BE8B-3F156DE8ED87}"/>
              </a:ext>
            </a:extLst>
          </p:cNvPr>
          <p:cNvSpPr/>
          <p:nvPr/>
        </p:nvSpPr>
        <p:spPr>
          <a:xfrm>
            <a:off x="1066358" y="3674471"/>
            <a:ext cx="1420240" cy="1528161"/>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04E2522-F46B-4629-8418-1FDA8DB0C364}"/>
              </a:ext>
            </a:extLst>
          </p:cNvPr>
          <p:cNvSpPr/>
          <p:nvPr/>
        </p:nvSpPr>
        <p:spPr>
          <a:xfrm>
            <a:off x="2282316" y="3568884"/>
            <a:ext cx="956994" cy="1742169"/>
          </a:xfrm>
          <a:prstGeom prst="rect">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D1ECA2C-F4D8-4244-AB0D-D39FEA0EB15C}"/>
              </a:ext>
            </a:extLst>
          </p:cNvPr>
          <p:cNvSpPr txBox="1"/>
          <p:nvPr/>
        </p:nvSpPr>
        <p:spPr>
          <a:xfrm>
            <a:off x="4441857" y="4023052"/>
            <a:ext cx="4420041" cy="83099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即使使用多个卷积核，也无法捕捉长句子全部的信息，卷积核过大会导致噪声干扰过大，而卷积核过小则会导致上下文信息丢失。</a:t>
            </a:r>
          </a:p>
        </p:txBody>
      </p:sp>
    </p:spTree>
    <p:extLst>
      <p:ext uri="{BB962C8B-B14F-4D97-AF65-F5344CB8AC3E}">
        <p14:creationId xmlns:p14="http://schemas.microsoft.com/office/powerpoint/2010/main" val="42558578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21734"/>
            <a:ext cx="748923" cy="461665"/>
          </a:xfrm>
          <a:prstGeom prst="rect">
            <a:avLst/>
          </a:prstGeom>
          <a:noFill/>
        </p:spPr>
        <p:txBody>
          <a:bodyPr wrap="none" rtlCol="0">
            <a:spAutoFit/>
          </a:bodyPr>
          <a:lstStyle/>
          <a:p>
            <a:r>
              <a:rPr lang="en-US" altLang="zh-CN" sz="2400" dirty="0" smtClean="0"/>
              <a:t>RNN</a:t>
            </a:r>
            <a:endParaRPr lang="zh-CN" altLang="en-US" sz="2400" dirty="0"/>
          </a:p>
        </p:txBody>
      </p:sp>
      <p:sp>
        <p:nvSpPr>
          <p:cNvPr id="3" name="文本框 2">
            <a:extLst>
              <a:ext uri="{FF2B5EF4-FFF2-40B4-BE49-F238E27FC236}">
                <a16:creationId xmlns:a16="http://schemas.microsoft.com/office/drawing/2014/main" id="{F20420D9-87B3-4A34-A3A1-57A713AA9917}"/>
              </a:ext>
            </a:extLst>
          </p:cNvPr>
          <p:cNvSpPr txBox="1"/>
          <p:nvPr/>
        </p:nvSpPr>
        <p:spPr>
          <a:xfrm>
            <a:off x="297874" y="1464627"/>
            <a:ext cx="8564024"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循环神经网络（</a:t>
            </a:r>
            <a:r>
              <a:rPr lang="en-US" altLang="zh-CN" dirty="0">
                <a:latin typeface="微软雅黑" panose="020B0503020204020204" pitchFamily="34" charset="-122"/>
                <a:ea typeface="微软雅黑" panose="020B0503020204020204" pitchFamily="34" charset="-122"/>
              </a:rPr>
              <a:t>Recurrent Neural Network, RNN</a:t>
            </a:r>
            <a:r>
              <a:rPr lang="zh-CN" altLang="en-US" dirty="0">
                <a:latin typeface="微软雅黑" panose="020B0503020204020204" pitchFamily="34" charset="-122"/>
                <a:ea typeface="微软雅黑" panose="020B0503020204020204" pitchFamily="34" charset="-122"/>
              </a:rPr>
              <a:t>）是一种以序列型数据为输入，计算过程</a:t>
            </a:r>
            <a:r>
              <a:rPr lang="zh-CN" altLang="en-US" b="1" dirty="0">
                <a:latin typeface="微软雅黑" panose="020B0503020204020204" pitchFamily="34" charset="-122"/>
                <a:ea typeface="微软雅黑" panose="020B0503020204020204" pitchFamily="34" charset="-122"/>
              </a:rPr>
              <a:t>沿着输入序列演进的方向循环进行</a:t>
            </a:r>
            <a:r>
              <a:rPr lang="zh-CN" altLang="en-US" dirty="0">
                <a:latin typeface="微软雅黑" panose="020B0503020204020204" pitchFamily="34" charset="-122"/>
                <a:ea typeface="微软雅黑" panose="020B0503020204020204" pitchFamily="34" charset="-122"/>
              </a:rPr>
              <a:t>的神经网络结构，</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中各个循环单元节点按照链式连接，它具有强大的特征提取和表达能力，在自然语言处理任务中表现良好。</a:t>
            </a:r>
          </a:p>
        </p:txBody>
      </p:sp>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1480597" y="3393073"/>
            <a:ext cx="6198577" cy="2541735"/>
          </a:xfrm>
          <a:prstGeom prst="rect">
            <a:avLst/>
          </a:prstGeom>
        </p:spPr>
      </p:pic>
    </p:spTree>
    <p:extLst>
      <p:ext uri="{BB962C8B-B14F-4D97-AF65-F5344CB8AC3E}">
        <p14:creationId xmlns:p14="http://schemas.microsoft.com/office/powerpoint/2010/main" val="4059693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21734"/>
            <a:ext cx="748923" cy="461665"/>
          </a:xfrm>
          <a:prstGeom prst="rect">
            <a:avLst/>
          </a:prstGeom>
          <a:noFill/>
        </p:spPr>
        <p:txBody>
          <a:bodyPr wrap="none" rtlCol="0">
            <a:spAutoFit/>
          </a:bodyPr>
          <a:lstStyle/>
          <a:p>
            <a:r>
              <a:rPr lang="en-US" altLang="zh-CN" sz="2400" dirty="0" smtClean="0"/>
              <a:t>RNN</a:t>
            </a:r>
            <a:endParaRPr lang="zh-CN" altLang="en-US" sz="2400" dirty="0"/>
          </a:p>
        </p:txBody>
      </p:sp>
      <p:sp>
        <p:nvSpPr>
          <p:cNvPr id="3" name="文本框 2">
            <a:extLst>
              <a:ext uri="{FF2B5EF4-FFF2-40B4-BE49-F238E27FC236}">
                <a16:creationId xmlns:a16="http://schemas.microsoft.com/office/drawing/2014/main" id="{F20420D9-87B3-4A34-A3A1-57A713AA9917}"/>
              </a:ext>
            </a:extLst>
          </p:cNvPr>
          <p:cNvSpPr txBox="1"/>
          <p:nvPr/>
        </p:nvSpPr>
        <p:spPr>
          <a:xfrm>
            <a:off x="297874" y="1464627"/>
            <a:ext cx="8564024"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在自然语言处理任务中，当前网络的输出信息应与当前以及过去一段时间的输入、输出均有关联，循环神经网络的出现比较好地解决了网络中的时序相关问题，弥补了</a:t>
            </a:r>
            <a:r>
              <a:rPr lang="en-US" altLang="zh-CN" dirty="0">
                <a:latin typeface="微软雅黑" panose="020B0503020204020204" pitchFamily="34" charset="-122"/>
                <a:ea typeface="微软雅黑" panose="020B0503020204020204" pitchFamily="34" charset="-122"/>
              </a:rPr>
              <a:t>CNN</a:t>
            </a:r>
            <a:r>
              <a:rPr lang="zh-CN" altLang="en-US" b="1" dirty="0">
                <a:latin typeface="微软雅黑" panose="020B0503020204020204" pitchFamily="34" charset="-122"/>
                <a:ea typeface="微软雅黑" panose="020B0503020204020204" pitchFamily="34" charset="-122"/>
              </a:rPr>
              <a:t>对序列信息处理能力不足</a:t>
            </a:r>
            <a:r>
              <a:rPr lang="zh-CN" altLang="en-US" dirty="0">
                <a:latin typeface="微软雅黑" panose="020B0503020204020204" pitchFamily="34" charset="-122"/>
                <a:ea typeface="微软雅黑" panose="020B0503020204020204" pitchFamily="34" charset="-122"/>
              </a:rPr>
              <a:t>的弱点。</a:t>
            </a:r>
          </a:p>
        </p:txBody>
      </p:sp>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1480597" y="3393073"/>
            <a:ext cx="6198577" cy="2541735"/>
          </a:xfrm>
          <a:prstGeom prst="rect">
            <a:avLst/>
          </a:prstGeom>
        </p:spPr>
      </p:pic>
    </p:spTree>
    <p:extLst>
      <p:ext uri="{BB962C8B-B14F-4D97-AF65-F5344CB8AC3E}">
        <p14:creationId xmlns:p14="http://schemas.microsoft.com/office/powerpoint/2010/main" val="626783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921734"/>
            <a:ext cx="748923" cy="461665"/>
          </a:xfrm>
          <a:prstGeom prst="rect">
            <a:avLst/>
          </a:prstGeom>
          <a:noFill/>
        </p:spPr>
        <p:txBody>
          <a:bodyPr wrap="none" rtlCol="0">
            <a:spAutoFit/>
          </a:bodyPr>
          <a:lstStyle/>
          <a:p>
            <a:r>
              <a:rPr lang="en-US" altLang="zh-CN" sz="2400" dirty="0" smtClean="0"/>
              <a:t>RNN</a:t>
            </a:r>
            <a:endParaRPr lang="zh-CN" altLang="en-US" sz="2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20420D9-87B3-4A34-A3A1-57A713AA9917}"/>
                  </a:ext>
                </a:extLst>
              </p:cNvPr>
              <p:cNvSpPr txBox="1"/>
              <p:nvPr/>
            </p:nvSpPr>
            <p:spPr>
              <a:xfrm>
                <a:off x="297874" y="1464627"/>
                <a:ext cx="8564024" cy="4199226"/>
              </a:xfrm>
              <a:prstGeom prst="rect">
                <a:avLst/>
              </a:prstGeom>
              <a:noFill/>
            </p:spPr>
            <p:txBody>
              <a:bodyPr wrap="square" rtlCol="0">
                <a:spAutoFit/>
              </a:bodyPr>
              <a:lstStyle/>
              <a:p>
                <a:pPr>
                  <a:lnSpc>
                    <a:spcPct val="150000"/>
                  </a:lnSpc>
                </a:pPr>
                <a:r>
                  <a:rPr lang="zh-CN" altLang="zh-CN"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RNN</a:t>
                </a:r>
                <a:r>
                  <a:rPr lang="zh-CN" altLang="zh-CN" dirty="0">
                    <a:latin typeface="微软雅黑" panose="020B0503020204020204" pitchFamily="34" charset="-122"/>
                    <a:ea typeface="微软雅黑" panose="020B0503020204020204" pitchFamily="34" charset="-122"/>
                  </a:rPr>
                  <a:t>中，上一时间步的输出作为下一时间步的输入，整个网络</a:t>
                </a:r>
                <a:r>
                  <a:rPr lang="zh-CN" altLang="en-US" dirty="0">
                    <a:latin typeface="微软雅黑" panose="020B0503020204020204" pitchFamily="34" charset="-122"/>
                    <a:ea typeface="微软雅黑" panose="020B0503020204020204" pitchFamily="34" charset="-122"/>
                  </a:rPr>
                  <a:t>循环</a:t>
                </a:r>
                <a:r>
                  <a:rPr lang="zh-CN" altLang="zh-CN" dirty="0">
                    <a:latin typeface="微软雅黑" panose="020B0503020204020204" pitchFamily="34" charset="-122"/>
                    <a:ea typeface="微软雅黑" panose="020B0503020204020204" pitchFamily="34" charset="-122"/>
                  </a:rPr>
                  <a:t>运行，不过串行处理数据的方式会造成</a:t>
                </a:r>
                <a:r>
                  <a:rPr lang="en-US" altLang="zh-CN" dirty="0">
                    <a:latin typeface="微软雅黑" panose="020B0503020204020204" pitchFamily="34" charset="-122"/>
                    <a:ea typeface="微软雅黑" panose="020B0503020204020204" pitchFamily="34" charset="-122"/>
                  </a:rPr>
                  <a:t>RNN</a:t>
                </a:r>
                <a:r>
                  <a:rPr lang="zh-CN" altLang="zh-CN" dirty="0">
                    <a:latin typeface="微软雅黑" panose="020B0503020204020204" pitchFamily="34" charset="-122"/>
                    <a:ea typeface="微软雅黑" panose="020B0503020204020204" pitchFamily="34" charset="-122"/>
                  </a:rPr>
                  <a:t>计算相对较慢的问题。循环神经网络的基本计算过程如下：</a:t>
                </a:r>
              </a:p>
              <a:p>
                <a:pPr algn="ctr">
                  <a:lnSpc>
                    <a:spcPct val="150000"/>
                  </a:lnSpc>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h</m:t>
                            </m:r>
                          </m:sub>
                        </m:sSub>
                      </m:e>
                    </m:d>
                  </m:oMath>
                </a14:m>
                <a:endParaRPr lang="en-US" altLang="zh-CN" i="1" dirty="0">
                  <a:latin typeface="微软雅黑" panose="020B0503020204020204" pitchFamily="34" charset="-122"/>
                  <a:ea typeface="微软雅黑" panose="020B0503020204020204" pitchFamily="34" charset="-122"/>
                </a:endParaRPr>
              </a:p>
              <a:p>
                <a:pPr algn="ctr">
                  <a:lnSpc>
                    <a:spcPct val="150000"/>
                  </a:lnSpc>
                </a:pPr>
                <a14:m>
                  <m:oMath xmlns:m="http://schemas.openxmlformats.org/officeDocument/2006/math">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𝑔</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𝑜𝑢𝑡𝑝𝑢𝑡</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𝑜𝑢𝑡𝑝𝑢𝑡</m:t>
                            </m:r>
                          </m:sub>
                        </m:sSub>
                      </m:e>
                    </m:d>
                  </m:oMath>
                </a14:m>
                <a:r>
                  <a:rPr lang="en-US" altLang="zh-CN" i="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p>
              <a:p>
                <a:pPr>
                  <a:lnSpc>
                    <a:spcPct val="150000"/>
                  </a:lnSpc>
                </a:pPr>
                <a:endParaRPr lang="en-US" altLang="zh-CN" sz="1400" b="1" dirty="0" smtClean="0">
                  <a:latin typeface="微软雅黑" panose="020B0503020204020204" pitchFamily="34" charset="-122"/>
                  <a:ea typeface="微软雅黑" panose="020B0503020204020204" pitchFamily="34" charset="-122"/>
                </a:endParaRPr>
              </a:p>
              <a:p>
                <a:pPr>
                  <a:lnSpc>
                    <a:spcPct val="150000"/>
                  </a:lnSpc>
                </a:pPr>
                <a:r>
                  <a:rPr lang="zh-CN" altLang="zh-CN" sz="1400" b="1" dirty="0" smtClean="0">
                    <a:latin typeface="微软雅黑" panose="020B0503020204020204" pitchFamily="34" charset="-122"/>
                    <a:ea typeface="微软雅黑" panose="020B0503020204020204" pitchFamily="34" charset="-122"/>
                  </a:rPr>
                  <a:t>式</a:t>
                </a:r>
                <a:r>
                  <a:rPr lang="en-US" altLang="zh-CN" sz="1400" b="1" dirty="0">
                    <a:latin typeface="微软雅黑" panose="020B0503020204020204" pitchFamily="34" charset="-122"/>
                    <a:ea typeface="微软雅黑" panose="020B0503020204020204" pitchFamily="34" charset="-122"/>
                  </a:rPr>
                  <a:t>1</a:t>
                </a:r>
                <a:r>
                  <a:rPr lang="zh-CN" altLang="zh-CN" sz="1400" b="1" dirty="0">
                    <a:latin typeface="微软雅黑" panose="020B0503020204020204" pitchFamily="34" charset="-122"/>
                    <a:ea typeface="微软雅黑" panose="020B0503020204020204" pitchFamily="34" charset="-122"/>
                  </a:rPr>
                  <a:t>计算</a:t>
                </a:r>
                <a:r>
                  <a:rPr lang="en-US" altLang="zh-CN" sz="1400" b="1" dirty="0">
                    <a:latin typeface="微软雅黑" panose="020B0503020204020204" pitchFamily="34" charset="-122"/>
                    <a:ea typeface="微软雅黑" panose="020B0503020204020204" pitchFamily="34" charset="-122"/>
                  </a:rPr>
                  <a:t>RNN</a:t>
                </a:r>
                <a:r>
                  <a:rPr lang="zh-CN" altLang="zh-CN" sz="1400" b="1" dirty="0">
                    <a:latin typeface="微软雅黑" panose="020B0503020204020204" pitchFamily="34" charset="-122"/>
                    <a:ea typeface="微软雅黑" panose="020B0503020204020204" pitchFamily="34" charset="-122"/>
                  </a:rPr>
                  <a:t>神经元隐藏层状态，</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𝒕</m:t>
                        </m:r>
                      </m:sub>
                    </m:sSub>
                  </m:oMath>
                </a14:m>
                <a:r>
                  <a:rPr lang="zh-CN" altLang="zh-CN" sz="1400" b="1" dirty="0">
                    <a:latin typeface="微软雅黑" panose="020B0503020204020204" pitchFamily="34" charset="-122"/>
                    <a:ea typeface="微软雅黑" panose="020B0503020204020204" pitchFamily="34" charset="-122"/>
                  </a:rPr>
                  <a:t>表示神经元在时间步</a:t>
                </a:r>
                <a:r>
                  <a:rPr lang="en-US" altLang="zh-CN" sz="1400" b="1" dirty="0">
                    <a:latin typeface="微软雅黑" panose="020B0503020204020204" pitchFamily="34" charset="-122"/>
                    <a:ea typeface="微软雅黑" panose="020B0503020204020204" pitchFamily="34" charset="-122"/>
                  </a:rPr>
                  <a:t>t</a:t>
                </a:r>
                <a:r>
                  <a:rPr lang="zh-CN" altLang="zh-CN" sz="1400" b="1" dirty="0">
                    <a:latin typeface="微软雅黑" panose="020B0503020204020204" pitchFamily="34" charset="-122"/>
                    <a:ea typeface="微软雅黑" panose="020B0503020204020204" pitchFamily="34" charset="-122"/>
                  </a:rPr>
                  <a:t>的隐藏层状态，</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𝑾</m:t>
                        </m:r>
                      </m:e>
                      <m:sub>
                        <m:r>
                          <a:rPr lang="en-US" altLang="zh-CN" sz="1400" b="1" i="1">
                            <a:latin typeface="Cambria Math" panose="02040503050406030204" pitchFamily="18" charset="0"/>
                          </a:rPr>
                          <m:t>𝒉</m:t>
                        </m:r>
                      </m:sub>
                    </m:sSub>
                  </m:oMath>
                </a14:m>
                <a:r>
                  <a:rPr lang="zh-CN" altLang="zh-CN" sz="1400" b="1" dirty="0">
                    <a:latin typeface="微软雅黑" panose="020B0503020204020204" pitchFamily="34" charset="-122"/>
                    <a:ea typeface="微软雅黑" panose="020B0503020204020204" pitchFamily="34" charset="-122"/>
                  </a:rPr>
                  <a:t>是神经元隐藏层可学习的参数，</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𝒕</m:t>
                        </m:r>
                        <m:r>
                          <a:rPr lang="en-US" altLang="zh-CN" sz="1400" b="1" i="1">
                            <a:latin typeface="Cambria Math" panose="02040503050406030204" pitchFamily="18" charset="0"/>
                          </a:rPr>
                          <m:t>−</m:t>
                        </m:r>
                        <m:r>
                          <a:rPr lang="en-US" altLang="zh-CN" sz="1400" b="1" i="1">
                            <a:latin typeface="Cambria Math" panose="02040503050406030204" pitchFamily="18" charset="0"/>
                          </a:rPr>
                          <m:t>𝟏</m:t>
                        </m:r>
                      </m:sub>
                    </m:sSub>
                  </m:oMath>
                </a14:m>
                <a:r>
                  <a:rPr lang="zh-CN" altLang="zh-CN" sz="1400" b="1" dirty="0">
                    <a:latin typeface="微软雅黑" panose="020B0503020204020204" pitchFamily="34" charset="-122"/>
                    <a:ea typeface="微软雅黑" panose="020B0503020204020204" pitchFamily="34" charset="-122"/>
                  </a:rPr>
                  <a:t>表示神经元在时间步</a:t>
                </a:r>
                <a:r>
                  <a:rPr lang="en-US" altLang="zh-CN" sz="1400" b="1" dirty="0">
                    <a:latin typeface="微软雅黑" panose="020B0503020204020204" pitchFamily="34" charset="-122"/>
                    <a:ea typeface="微软雅黑" panose="020B0503020204020204" pitchFamily="34" charset="-122"/>
                  </a:rPr>
                  <a:t>t-1</a:t>
                </a:r>
                <a:r>
                  <a:rPr lang="zh-CN" altLang="zh-CN" sz="1400" b="1" dirty="0">
                    <a:latin typeface="微软雅黑" panose="020B0503020204020204" pitchFamily="34" charset="-122"/>
                    <a:ea typeface="微软雅黑" panose="020B0503020204020204" pitchFamily="34" charset="-122"/>
                  </a:rPr>
                  <a:t>的隐藏层状态，</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1" i="1">
                            <a:latin typeface="Cambria Math" panose="02040503050406030204" pitchFamily="18" charset="0"/>
                          </a:rPr>
                          <m:t>𝒕</m:t>
                        </m:r>
                      </m:sub>
                    </m:sSub>
                  </m:oMath>
                </a14:m>
                <a:r>
                  <a:rPr lang="zh-CN" altLang="zh-CN" sz="1400" b="1" dirty="0">
                    <a:latin typeface="微软雅黑" panose="020B0503020204020204" pitchFamily="34" charset="-122"/>
                    <a:ea typeface="微软雅黑" panose="020B0503020204020204" pitchFamily="34" charset="-122"/>
                  </a:rPr>
                  <a:t>表示时间步</a:t>
                </a:r>
                <a:r>
                  <a:rPr lang="en-US" altLang="zh-CN" sz="1400" b="1" dirty="0">
                    <a:latin typeface="微软雅黑" panose="020B0503020204020204" pitchFamily="34" charset="-122"/>
                    <a:ea typeface="微软雅黑" panose="020B0503020204020204" pitchFamily="34" charset="-122"/>
                  </a:rPr>
                  <a:t>t</a:t>
                </a:r>
                <a:r>
                  <a:rPr lang="zh-CN" altLang="zh-CN" sz="1400" b="1" dirty="0">
                    <a:latin typeface="微软雅黑" panose="020B0503020204020204" pitchFamily="34" charset="-122"/>
                    <a:ea typeface="微软雅黑" panose="020B0503020204020204" pitchFamily="34" charset="-122"/>
                  </a:rPr>
                  <a:t>的输入向量，</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𝒃</m:t>
                        </m:r>
                      </m:e>
                      <m:sub>
                        <m:r>
                          <a:rPr lang="en-US" altLang="zh-CN" sz="1400" b="1" i="1">
                            <a:latin typeface="Cambria Math" panose="02040503050406030204" pitchFamily="18" charset="0"/>
                          </a:rPr>
                          <m:t>𝒉</m:t>
                        </m:r>
                      </m:sub>
                    </m:sSub>
                  </m:oMath>
                </a14:m>
                <a:r>
                  <a:rPr lang="zh-CN" altLang="zh-CN" sz="1400" b="1" dirty="0">
                    <a:latin typeface="微软雅黑" panose="020B0503020204020204" pitchFamily="34" charset="-122"/>
                    <a:ea typeface="微软雅黑" panose="020B0503020204020204" pitchFamily="34" charset="-122"/>
                  </a:rPr>
                  <a:t>表示隐藏层偏置值，</a:t>
                </a:r>
                <a14:m>
                  <m:oMath xmlns:m="http://schemas.openxmlformats.org/officeDocument/2006/math">
                    <m:r>
                      <a:rPr lang="en-US" altLang="zh-CN" sz="1400" b="1" i="1">
                        <a:latin typeface="Cambria Math" panose="02040503050406030204" pitchFamily="18" charset="0"/>
                      </a:rPr>
                      <m:t>𝐟</m:t>
                    </m:r>
                  </m:oMath>
                </a14:m>
                <a:r>
                  <a:rPr lang="zh-CN" altLang="zh-CN" sz="1400" b="1" dirty="0">
                    <a:latin typeface="微软雅黑" panose="020B0503020204020204" pitchFamily="34" charset="-122"/>
                    <a:ea typeface="微软雅黑" panose="020B0503020204020204" pitchFamily="34" charset="-122"/>
                  </a:rPr>
                  <a:t>为计算过程的激活函数。</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zh-CN" sz="1400" b="1" dirty="0">
                    <a:latin typeface="微软雅黑" panose="020B0503020204020204" pitchFamily="34" charset="-122"/>
                    <a:ea typeface="微软雅黑" panose="020B0503020204020204" pitchFamily="34" charset="-122"/>
                  </a:rPr>
                  <a:t>式</a:t>
                </a:r>
                <a:r>
                  <a:rPr lang="en-US" altLang="zh-CN" sz="1400" b="1" dirty="0">
                    <a:latin typeface="微软雅黑" panose="020B0503020204020204" pitchFamily="34" charset="-122"/>
                    <a:ea typeface="微软雅黑" panose="020B0503020204020204" pitchFamily="34" charset="-122"/>
                  </a:rPr>
                  <a:t>2</a:t>
                </a:r>
                <a:r>
                  <a:rPr lang="zh-CN" altLang="zh-CN" sz="1400" b="1" dirty="0">
                    <a:latin typeface="微软雅黑" panose="020B0503020204020204" pitchFamily="34" charset="-122"/>
                    <a:ea typeface="微软雅黑" panose="020B0503020204020204" pitchFamily="34" charset="-122"/>
                  </a:rPr>
                  <a:t>计算</a:t>
                </a:r>
                <a:r>
                  <a:rPr lang="en-US" altLang="zh-CN" sz="1400" b="1" dirty="0">
                    <a:latin typeface="微软雅黑" panose="020B0503020204020204" pitchFamily="34" charset="-122"/>
                    <a:ea typeface="微软雅黑" panose="020B0503020204020204" pitchFamily="34" charset="-122"/>
                  </a:rPr>
                  <a:t>RNN</a:t>
                </a:r>
                <a:r>
                  <a:rPr lang="zh-CN" altLang="zh-CN" sz="1400" b="1" dirty="0">
                    <a:latin typeface="微软雅黑" panose="020B0503020204020204" pitchFamily="34" charset="-122"/>
                    <a:ea typeface="微软雅黑" panose="020B0503020204020204" pitchFamily="34" charset="-122"/>
                  </a:rPr>
                  <a:t>神经元的输出向量，输出向量在全连接网络中处理得到，</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𝑾</m:t>
                        </m:r>
                      </m:e>
                      <m:sub>
                        <m:r>
                          <a:rPr lang="en-US" altLang="zh-CN" sz="1400" b="1" i="1">
                            <a:latin typeface="Cambria Math" panose="02040503050406030204" pitchFamily="18" charset="0"/>
                          </a:rPr>
                          <m:t>𝒐𝒖𝒕𝒑𝒖𝒕</m:t>
                        </m:r>
                      </m:sub>
                    </m:sSub>
                  </m:oMath>
                </a14:m>
                <a:r>
                  <a:rPr lang="zh-CN" altLang="zh-CN" sz="1400" b="1" dirty="0">
                    <a:latin typeface="微软雅黑" panose="020B0503020204020204" pitchFamily="34" charset="-122"/>
                    <a:ea typeface="微软雅黑" panose="020B0503020204020204" pitchFamily="34" charset="-122"/>
                  </a:rPr>
                  <a:t>是输出</a:t>
                </a:r>
                <a:r>
                  <a:rPr lang="zh-CN" altLang="en-US" sz="1400" b="1" dirty="0">
                    <a:latin typeface="微软雅黑" panose="020B0503020204020204" pitchFamily="34" charset="-122"/>
                    <a:ea typeface="微软雅黑" panose="020B0503020204020204" pitchFamily="34" charset="-122"/>
                  </a:rPr>
                  <a:t>层</a:t>
                </a:r>
                <a:r>
                  <a:rPr lang="zh-CN" altLang="zh-CN" sz="1400" b="1" dirty="0">
                    <a:latin typeface="微软雅黑" panose="020B0503020204020204" pitchFamily="34" charset="-122"/>
                    <a:ea typeface="微软雅黑" panose="020B0503020204020204" pitchFamily="34" charset="-122"/>
                  </a:rPr>
                  <a:t>神经元可学习的参数，</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𝒃</m:t>
                        </m:r>
                      </m:e>
                      <m:sub>
                        <m:r>
                          <a:rPr lang="en-US" altLang="zh-CN" sz="1400" b="1" i="1">
                            <a:latin typeface="Cambria Math" panose="02040503050406030204" pitchFamily="18" charset="0"/>
                          </a:rPr>
                          <m:t>𝒐𝒖𝒕𝒑𝒖𝒕</m:t>
                        </m:r>
                      </m:sub>
                    </m:sSub>
                  </m:oMath>
                </a14:m>
                <a:r>
                  <a:rPr lang="zh-CN" altLang="zh-CN" sz="1400" b="1" dirty="0">
                    <a:latin typeface="微软雅黑" panose="020B0503020204020204" pitchFamily="34" charset="-122"/>
                    <a:ea typeface="微软雅黑" panose="020B0503020204020204" pitchFamily="34" charset="-122"/>
                  </a:rPr>
                  <a:t>表示输出层偏置值，</a:t>
                </a:r>
                <a14:m>
                  <m:oMath xmlns:m="http://schemas.openxmlformats.org/officeDocument/2006/math">
                    <m:r>
                      <a:rPr lang="en-US" altLang="zh-CN" sz="1400" b="1" i="1">
                        <a:latin typeface="Cambria Math" panose="02040503050406030204" pitchFamily="18" charset="0"/>
                      </a:rPr>
                      <m:t>𝐠</m:t>
                    </m:r>
                  </m:oMath>
                </a14:m>
                <a:r>
                  <a:rPr lang="zh-CN" altLang="zh-CN" sz="1400" b="1" dirty="0">
                    <a:latin typeface="微软雅黑" panose="020B0503020204020204" pitchFamily="34" charset="-122"/>
                    <a:ea typeface="微软雅黑" panose="020B0503020204020204" pitchFamily="34" charset="-122"/>
                  </a:rPr>
                  <a:t>为计算过程的激活函数。</a:t>
                </a:r>
              </a:p>
            </p:txBody>
          </p:sp>
        </mc:Choice>
        <mc:Fallback xmlns="">
          <p:sp>
            <p:nvSpPr>
              <p:cNvPr id="3" name="文本框 2">
                <a:extLst>
                  <a:ext uri="{FF2B5EF4-FFF2-40B4-BE49-F238E27FC236}">
                    <a16:creationId xmlns:a16="http://schemas.microsoft.com/office/drawing/2014/main" id="{F20420D9-87B3-4A34-A3A1-57A713AA9917}"/>
                  </a:ext>
                </a:extLst>
              </p:cNvPr>
              <p:cNvSpPr txBox="1">
                <a:spLocks noRot="1" noChangeAspect="1" noMove="1" noResize="1" noEditPoints="1" noAdjustHandles="1" noChangeArrowheads="1" noChangeShapeType="1" noTextEdit="1"/>
              </p:cNvSpPr>
              <p:nvPr/>
            </p:nvSpPr>
            <p:spPr>
              <a:xfrm>
                <a:off x="297874" y="1464627"/>
                <a:ext cx="8564024" cy="4199226"/>
              </a:xfrm>
              <a:prstGeom prst="rect">
                <a:avLst/>
              </a:prstGeom>
              <a:blipFill>
                <a:blip r:embed="rId2"/>
                <a:stretch>
                  <a:fillRect l="-641" r="-2349" b="-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7263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40506"/>
            <a:ext cx="867032" cy="461665"/>
          </a:xfrm>
          <a:prstGeom prst="rect">
            <a:avLst/>
          </a:prstGeom>
          <a:noFill/>
        </p:spPr>
        <p:txBody>
          <a:bodyPr wrap="none" rtlCol="0">
            <a:spAutoFit/>
          </a:bodyPr>
          <a:lstStyle/>
          <a:p>
            <a:r>
              <a:rPr lang="en-US" altLang="zh-CN" sz="2400" dirty="0"/>
              <a:t>LSTM</a:t>
            </a:r>
            <a:endParaRPr lang="zh-CN" altLang="en-US" sz="2400" dirty="0"/>
          </a:p>
        </p:txBody>
      </p:sp>
      <p:sp>
        <p:nvSpPr>
          <p:cNvPr id="5" name="文本框 4">
            <a:extLst>
              <a:ext uri="{FF2B5EF4-FFF2-40B4-BE49-F238E27FC236}">
                <a16:creationId xmlns:a16="http://schemas.microsoft.com/office/drawing/2014/main" id="{A69CF76C-15C7-40D7-91A9-95EECD4A2263}"/>
              </a:ext>
            </a:extLst>
          </p:cNvPr>
          <p:cNvSpPr txBox="1"/>
          <p:nvPr/>
        </p:nvSpPr>
        <p:spPr>
          <a:xfrm>
            <a:off x="297874" y="1353091"/>
            <a:ext cx="8525113" cy="923330"/>
          </a:xfrm>
          <a:prstGeom prst="rect">
            <a:avLst/>
          </a:prstGeom>
          <a:noFill/>
        </p:spPr>
        <p:txBody>
          <a:bodyPr wrap="square" rtlCol="0">
            <a:spAutoFit/>
          </a:bodyPr>
          <a:lstStyle/>
          <a:p>
            <a:r>
              <a:rPr lang="zh-CN" altLang="zh-CN" dirty="0" smtClean="0">
                <a:latin typeface="微软雅黑" panose="020B0503020204020204" pitchFamily="34" charset="-122"/>
                <a:ea typeface="微软雅黑" panose="020B0503020204020204" pitchFamily="34" charset="-122"/>
              </a:rPr>
              <a:t>长</a:t>
            </a:r>
            <a:r>
              <a:rPr lang="zh-CN" altLang="zh-CN" dirty="0">
                <a:latin typeface="微软雅黑" panose="020B0503020204020204" pitchFamily="34" charset="-122"/>
                <a:ea typeface="微软雅黑" panose="020B0503020204020204" pitchFamily="34" charset="-122"/>
              </a:rPr>
              <a:t>短期记忆神经网络（</a:t>
            </a:r>
            <a:r>
              <a:rPr lang="en-US" altLang="zh-CN" dirty="0">
                <a:latin typeface="微软雅黑" panose="020B0503020204020204" pitchFamily="34" charset="-122"/>
                <a:ea typeface="微软雅黑" panose="020B0503020204020204" pitchFamily="34" charset="-122"/>
              </a:rPr>
              <a:t>Long Short-Term Memory, LSTM</a:t>
            </a:r>
            <a:r>
              <a:rPr lang="zh-CN" altLang="zh-CN" dirty="0">
                <a:latin typeface="微软雅黑" panose="020B0503020204020204" pitchFamily="34" charset="-122"/>
                <a:ea typeface="微软雅黑" panose="020B0503020204020204" pitchFamily="34" charset="-122"/>
              </a:rPr>
              <a:t>）能够充分获取较长文本序列中的语义信息，有效地改善了传统的循环神经网络难以将较长序列中靠前的信息传递至最后的</a:t>
            </a:r>
            <a:r>
              <a:rPr lang="zh-CN" altLang="zh-CN" b="1" dirty="0">
                <a:latin typeface="微软雅黑" panose="020B0503020204020204" pitchFamily="34" charset="-122"/>
                <a:ea typeface="微软雅黑" panose="020B0503020204020204" pitchFamily="34" charset="-122"/>
              </a:rPr>
              <a:t>长期依赖</a:t>
            </a:r>
            <a:r>
              <a:rPr lang="zh-CN" altLang="zh-CN" dirty="0">
                <a:latin typeface="微软雅黑" panose="020B0503020204020204" pitchFamily="34" charset="-122"/>
                <a:ea typeface="微软雅黑" panose="020B0503020204020204" pitchFamily="34" charset="-122"/>
              </a:rPr>
              <a:t>问题</a:t>
            </a:r>
            <a:r>
              <a:rPr lang="zh-CN" altLang="zh-CN"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A1A5FF4-D47E-4E85-A827-6C0E11E7B78B}"/>
              </a:ext>
            </a:extLst>
          </p:cNvPr>
          <p:cNvPicPr>
            <a:picLocks noChangeAspect="1"/>
          </p:cNvPicPr>
          <p:nvPr/>
        </p:nvPicPr>
        <p:blipFill rotWithShape="1">
          <a:blip r:embed="rId2"/>
          <a:srcRect l="1418" t="4204" r="1371" b="2336"/>
          <a:stretch/>
        </p:blipFill>
        <p:spPr>
          <a:xfrm>
            <a:off x="1514597" y="2789006"/>
            <a:ext cx="5663146" cy="2184101"/>
          </a:xfrm>
          <a:prstGeom prst="rect">
            <a:avLst/>
          </a:prstGeom>
        </p:spPr>
      </p:pic>
      <p:sp>
        <p:nvSpPr>
          <p:cNvPr id="15" name="文本框 14">
            <a:extLst>
              <a:ext uri="{FF2B5EF4-FFF2-40B4-BE49-F238E27FC236}">
                <a16:creationId xmlns:a16="http://schemas.microsoft.com/office/drawing/2014/main" id="{29574CF7-56F6-4BDE-A954-71D04B3DE719}"/>
              </a:ext>
            </a:extLst>
          </p:cNvPr>
          <p:cNvSpPr txBox="1"/>
          <p:nvPr/>
        </p:nvSpPr>
        <p:spPr>
          <a:xfrm>
            <a:off x="810619" y="5432719"/>
            <a:ext cx="7071101" cy="584775"/>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LSTM</a:t>
            </a:r>
            <a:r>
              <a:rPr lang="zh-CN" altLang="en-US" sz="1600" b="1" dirty="0">
                <a:latin typeface="微软雅黑" panose="020B0503020204020204" pitchFamily="34" charset="-122"/>
                <a:ea typeface="微软雅黑" panose="020B0503020204020204" pitchFamily="34" charset="-122"/>
              </a:rPr>
              <a:t>可以通过记忆和遗忘的机制，更好地捕捉句子中的长期依赖，并选择性保留相应的长短期记忆信息。</a:t>
            </a:r>
          </a:p>
        </p:txBody>
      </p:sp>
      <p:sp>
        <p:nvSpPr>
          <p:cNvPr id="16" name="文本框 15">
            <a:extLst>
              <a:ext uri="{FF2B5EF4-FFF2-40B4-BE49-F238E27FC236}">
                <a16:creationId xmlns:a16="http://schemas.microsoft.com/office/drawing/2014/main" id="{9CFA5D26-8DD5-469E-8D36-7D484F209899}"/>
              </a:ext>
            </a:extLst>
          </p:cNvPr>
          <p:cNvSpPr txBox="1"/>
          <p:nvPr/>
        </p:nvSpPr>
        <p:spPr>
          <a:xfrm>
            <a:off x="1514597" y="2638946"/>
            <a:ext cx="1415772" cy="338554"/>
          </a:xfrm>
          <a:prstGeom prst="rect">
            <a:avLst/>
          </a:prstGeom>
          <a:noFill/>
        </p:spPr>
        <p:txBody>
          <a:bodyPr wrap="none" rtlCol="0">
            <a:spAutoFit/>
          </a:bodyPr>
          <a:lstStyle/>
          <a:p>
            <a:r>
              <a:rPr lang="zh-CN" altLang="en-US" sz="1600" b="1" dirty="0"/>
              <a:t>隐藏状态序列</a:t>
            </a:r>
          </a:p>
        </p:txBody>
      </p:sp>
      <p:sp>
        <p:nvSpPr>
          <p:cNvPr id="17" name="文本框 16">
            <a:extLst>
              <a:ext uri="{FF2B5EF4-FFF2-40B4-BE49-F238E27FC236}">
                <a16:creationId xmlns:a16="http://schemas.microsoft.com/office/drawing/2014/main" id="{0DECC314-AA6A-4788-9375-44ACE5DB0E14}"/>
              </a:ext>
            </a:extLst>
          </p:cNvPr>
          <p:cNvSpPr txBox="1"/>
          <p:nvPr/>
        </p:nvSpPr>
        <p:spPr>
          <a:xfrm>
            <a:off x="5567788" y="4810725"/>
            <a:ext cx="1005403" cy="338554"/>
          </a:xfrm>
          <a:prstGeom prst="rect">
            <a:avLst/>
          </a:prstGeom>
          <a:noFill/>
        </p:spPr>
        <p:txBody>
          <a:bodyPr wrap="none" rtlCol="0">
            <a:spAutoFit/>
          </a:bodyPr>
          <a:lstStyle/>
          <a:p>
            <a:r>
              <a:rPr lang="zh-CN" altLang="en-US" sz="1600" b="1" dirty="0"/>
              <a:t>输入序列</a:t>
            </a:r>
          </a:p>
        </p:txBody>
      </p:sp>
    </p:spTree>
    <p:extLst>
      <p:ext uri="{BB962C8B-B14F-4D97-AF65-F5344CB8AC3E}">
        <p14:creationId xmlns:p14="http://schemas.microsoft.com/office/powerpoint/2010/main" val="564641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36734"/>
            <a:ext cx="867032" cy="461665"/>
          </a:xfrm>
          <a:prstGeom prst="rect">
            <a:avLst/>
          </a:prstGeom>
          <a:noFill/>
        </p:spPr>
        <p:txBody>
          <a:bodyPr wrap="none" rtlCol="0">
            <a:spAutoFit/>
          </a:bodyPr>
          <a:lstStyle/>
          <a:p>
            <a:r>
              <a:rPr lang="en-US" altLang="zh-CN" sz="2400" dirty="0"/>
              <a:t>LSTM</a:t>
            </a:r>
            <a:endParaRPr lang="zh-CN" altLang="en-US" sz="2400" dirty="0"/>
          </a:p>
        </p:txBody>
      </p:sp>
      <p:sp>
        <p:nvSpPr>
          <p:cNvPr id="5" name="文本框 4">
            <a:extLst>
              <a:ext uri="{FF2B5EF4-FFF2-40B4-BE49-F238E27FC236}">
                <a16:creationId xmlns:a16="http://schemas.microsoft.com/office/drawing/2014/main" id="{AD256143-21D0-400F-9309-A7D24DBAC705}"/>
              </a:ext>
            </a:extLst>
          </p:cNvPr>
          <p:cNvSpPr txBox="1"/>
          <p:nvPr/>
        </p:nvSpPr>
        <p:spPr>
          <a:xfrm>
            <a:off x="319072" y="1345547"/>
            <a:ext cx="8596328"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本质上是一种特殊的</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，都是以时间序列一步一步地执行输入和输出的。不同的是，</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附加</a:t>
            </a:r>
            <a:r>
              <a:rPr lang="zh-CN" altLang="en-US" dirty="0" smtClean="0">
                <a:latin typeface="微软雅黑" panose="020B0503020204020204" pitchFamily="34" charset="-122"/>
                <a:ea typeface="微软雅黑" panose="020B0503020204020204" pitchFamily="34" charset="-122"/>
              </a:rPr>
              <a:t>了门</a:t>
            </a:r>
            <a:r>
              <a:rPr lang="zh-CN" altLang="en-US" dirty="0">
                <a:latin typeface="微软雅黑" panose="020B0503020204020204" pitchFamily="34" charset="-122"/>
                <a:ea typeface="微软雅黑" panose="020B0503020204020204" pitchFamily="34" charset="-122"/>
              </a:rPr>
              <a:t>控机制，使得特定的长距离有用信息</a:t>
            </a:r>
            <a:r>
              <a:rPr lang="zh-CN" altLang="en-US" b="1" dirty="0">
                <a:solidFill>
                  <a:srgbClr val="FF0000"/>
                </a:solidFill>
                <a:latin typeface="微软雅黑" panose="020B0503020204020204" pitchFamily="34" charset="-122"/>
                <a:ea typeface="微软雅黑" panose="020B0503020204020204" pitchFamily="34" charset="-122"/>
              </a:rPr>
              <a:t>会在网络中持久保留</a:t>
            </a:r>
            <a:r>
              <a:rPr lang="zh-CN" altLang="en-US" dirty="0">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6568847A-CD97-40AD-AB07-4746C5BD3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71" y="2126847"/>
            <a:ext cx="8527819" cy="2633996"/>
          </a:xfrm>
          <a:prstGeom prst="rect">
            <a:avLst/>
          </a:prstGeom>
        </p:spPr>
      </p:pic>
      <p:sp>
        <p:nvSpPr>
          <p:cNvPr id="9" name="文本框 8">
            <a:extLst>
              <a:ext uri="{FF2B5EF4-FFF2-40B4-BE49-F238E27FC236}">
                <a16:creationId xmlns:a16="http://schemas.microsoft.com/office/drawing/2014/main" id="{5EBA434A-BE09-492F-9058-3B0CD0E906C2}"/>
              </a:ext>
            </a:extLst>
          </p:cNvPr>
          <p:cNvSpPr txBox="1"/>
          <p:nvPr/>
        </p:nvSpPr>
        <p:spPr>
          <a:xfrm>
            <a:off x="319072" y="5040972"/>
            <a:ext cx="859632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“遗忘门”机制使用</a:t>
            </a:r>
            <a:r>
              <a:rPr lang="en-US" altLang="zh-CN" dirty="0">
                <a:latin typeface="微软雅黑" panose="020B0503020204020204" pitchFamily="34" charset="-122"/>
                <a:ea typeface="微软雅黑" panose="020B0503020204020204" pitchFamily="34" charset="-122"/>
              </a:rPr>
              <a:t>sigmoid</a:t>
            </a:r>
            <a:r>
              <a:rPr lang="zh-CN" altLang="en-US" dirty="0">
                <a:latin typeface="微软雅黑" panose="020B0503020204020204" pitchFamily="34" charset="-122"/>
                <a:ea typeface="微软雅黑" panose="020B0503020204020204" pitchFamily="34" charset="-122"/>
              </a:rPr>
              <a:t>函数，使用权重矩阵计算出需要“记住”的上个时间状态的比例。</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即为</a:t>
            </a:r>
            <a:r>
              <a:rPr lang="en-US" altLang="zh-CN" dirty="0">
                <a:latin typeface="微软雅黑" panose="020B0503020204020204" pitchFamily="34" charset="-122"/>
                <a:ea typeface="微软雅黑" panose="020B0503020204020204" pitchFamily="34" charset="-122"/>
              </a:rPr>
              <a:t>forget</a:t>
            </a:r>
            <a:r>
              <a:rPr lang="zh-CN" altLang="en-US" dirty="0">
                <a:latin typeface="微软雅黑" panose="020B0503020204020204" pitchFamily="34" charset="-122"/>
                <a:ea typeface="微软雅黑" panose="020B0503020204020204" pitchFamily="34" charset="-122"/>
              </a:rPr>
              <a:t>的意思。</a:t>
            </a:r>
          </a:p>
        </p:txBody>
      </p:sp>
    </p:spTree>
    <p:extLst>
      <p:ext uri="{BB962C8B-B14F-4D97-AF65-F5344CB8AC3E}">
        <p14:creationId xmlns:p14="http://schemas.microsoft.com/office/powerpoint/2010/main" val="1677766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36734"/>
            <a:ext cx="867032" cy="461665"/>
          </a:xfrm>
          <a:prstGeom prst="rect">
            <a:avLst/>
          </a:prstGeom>
          <a:noFill/>
        </p:spPr>
        <p:txBody>
          <a:bodyPr wrap="none" rtlCol="0">
            <a:spAutoFit/>
          </a:bodyPr>
          <a:lstStyle/>
          <a:p>
            <a:r>
              <a:rPr lang="en-US" altLang="zh-CN" sz="2400" dirty="0"/>
              <a:t>LSTM</a:t>
            </a:r>
            <a:endParaRPr lang="zh-CN" altLang="en-US" sz="2400"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EBA434A-BE09-492F-9058-3B0CD0E906C2}"/>
                  </a:ext>
                </a:extLst>
              </p:cNvPr>
              <p:cNvSpPr txBox="1"/>
              <p:nvPr/>
            </p:nvSpPr>
            <p:spPr>
              <a:xfrm>
                <a:off x="297874" y="4209723"/>
                <a:ext cx="8596328" cy="120603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接下来计算</a:t>
                </a:r>
                <a:r>
                  <a:rPr lang="zh-CN" altLang="en-US" dirty="0">
                    <a:latin typeface="微软雅黑" panose="020B0503020204020204" pitchFamily="34" charset="-122"/>
                    <a:ea typeface="微软雅黑" panose="020B0503020204020204" pitchFamily="34" charset="-122"/>
                  </a:rPr>
                  <a:t>当前时刻状态的“候选值”，即</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𝐶</m:t>
                            </m:r>
                          </m:e>
                        </m:acc>
                      </m:e>
                      <m:sub>
                        <m:r>
                          <a:rPr lang="en-US" altLang="zh-CN" b="0" i="1" smtClean="0">
                            <a:latin typeface="Cambria Math" panose="02040503050406030204" pitchFamily="18" charset="0"/>
                          </a:rPr>
                          <m:t>𝑡</m:t>
                        </m:r>
                      </m:sub>
                    </m:sSub>
                    <m:r>
                      <a:rPr lang="zh-CN" altLang="en-US" i="1">
                        <a:latin typeface="Cambria Math" panose="02040503050406030204" pitchFamily="18" charset="0"/>
                      </a:rPr>
                      <m:t>。</m:t>
                    </m:r>
                  </m:oMath>
                </a14:m>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为何是</a:t>
                </a:r>
                <a:r>
                  <a:rPr lang="zh-CN" altLang="en-US" dirty="0">
                    <a:latin typeface="微软雅黑" panose="020B0503020204020204" pitchFamily="34" charset="-122"/>
                    <a:ea typeface="微软雅黑" panose="020B0503020204020204" pitchFamily="34" charset="-122"/>
                  </a:rPr>
                  <a:t>“候选”</a:t>
                </a:r>
                <a:r>
                  <a:rPr lang="zh-CN" altLang="en-US" dirty="0" smtClean="0">
                    <a:latin typeface="微软雅黑" panose="020B0503020204020204" pitchFamily="34" charset="-122"/>
                    <a:ea typeface="微软雅黑" panose="020B0503020204020204" pitchFamily="34" charset="-122"/>
                  </a:rPr>
                  <a:t>呢？因为</a:t>
                </a:r>
                <a:r>
                  <a:rPr lang="zh-CN" altLang="en-US" dirty="0">
                    <a:latin typeface="微软雅黑" panose="020B0503020204020204" pitchFamily="34" charset="-122"/>
                    <a:ea typeface="微软雅黑" panose="020B0503020204020204" pitchFamily="34" charset="-122"/>
                  </a:rPr>
                  <a:t>如果直接将该计算结果输出到下个状态，那么</a:t>
                </a:r>
                <a:r>
                  <a:rPr lang="zh-CN" altLang="en-US" dirty="0" smtClean="0">
                    <a:latin typeface="微软雅黑" panose="020B0503020204020204" pitchFamily="34" charset="-122"/>
                    <a:ea typeface="微软雅黑" panose="020B0503020204020204" pitchFamily="34" charset="-122"/>
                  </a:rPr>
                  <a:t>就与普通</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无异了。这里计算出“候选值”，另外还需要计算出当前时刻输入数据需要保留的比例，即</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𝑡</m:t>
                        </m:r>
                      </m:sub>
                    </m:sSub>
                  </m:oMath>
                </a14:m>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之后，将两个向量进行</a:t>
                </a:r>
                <a:r>
                  <a:rPr lang="zh-CN" altLang="en-US" dirty="0">
                    <a:latin typeface="微软雅黑" panose="020B0503020204020204" pitchFamily="34" charset="-122"/>
                    <a:ea typeface="微软雅黑" panose="020B0503020204020204" pitchFamily="34" charset="-122"/>
                  </a:rPr>
                  <a:t>內积运算，得到当前时刻状态的最终候选值。</a:t>
                </a:r>
              </a:p>
            </p:txBody>
          </p:sp>
        </mc:Choice>
        <mc:Fallback>
          <p:sp>
            <p:nvSpPr>
              <p:cNvPr id="9" name="文本框 8">
                <a:extLst>
                  <a:ext uri="{FF2B5EF4-FFF2-40B4-BE49-F238E27FC236}">
                    <a16:creationId xmlns:a16="http://schemas.microsoft.com/office/drawing/2014/main" id="{5EBA434A-BE09-492F-9058-3B0CD0E906C2}"/>
                  </a:ext>
                </a:extLst>
              </p:cNvPr>
              <p:cNvSpPr txBox="1">
                <a:spLocks noRot="1" noChangeAspect="1" noMove="1" noResize="1" noEditPoints="1" noAdjustHandles="1" noChangeArrowheads="1" noChangeShapeType="1" noTextEdit="1"/>
              </p:cNvSpPr>
              <p:nvPr/>
            </p:nvSpPr>
            <p:spPr>
              <a:xfrm>
                <a:off x="297874" y="4209723"/>
                <a:ext cx="8596328" cy="1206036"/>
              </a:xfrm>
              <a:prstGeom prst="rect">
                <a:avLst/>
              </a:prstGeom>
              <a:blipFill>
                <a:blip r:embed="rId2"/>
                <a:stretch>
                  <a:fillRect l="-638" t="-2538" r="-3191" b="-761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8D7EEF1-7CEE-4A5E-9039-1C2B2CE51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68" y="1298399"/>
            <a:ext cx="8596328" cy="2655156"/>
          </a:xfrm>
          <a:prstGeom prst="rect">
            <a:avLst/>
          </a:prstGeom>
        </p:spPr>
      </p:pic>
    </p:spTree>
    <p:extLst>
      <p:ext uri="{BB962C8B-B14F-4D97-AF65-F5344CB8AC3E}">
        <p14:creationId xmlns:p14="http://schemas.microsoft.com/office/powerpoint/2010/main" val="274982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Text Classification</a:t>
            </a:r>
            <a:endParaRPr lang="zh-CN" altLang="en-US" dirty="0"/>
          </a:p>
        </p:txBody>
      </p:sp>
      <p:sp>
        <p:nvSpPr>
          <p:cNvPr id="4" name="内容占位符 3"/>
          <p:cNvSpPr>
            <a:spLocks noGrp="1"/>
          </p:cNvSpPr>
          <p:nvPr>
            <p:ph sz="quarter" idx="11"/>
          </p:nvPr>
        </p:nvSpPr>
        <p:spPr/>
        <p:txBody>
          <a:bodyPr/>
          <a:lstStyle/>
          <a:p>
            <a:r>
              <a:rPr lang="zh-CN" altLang="en-US" dirty="0"/>
              <a:t>文本分类</a:t>
            </a:r>
          </a:p>
        </p:txBody>
      </p:sp>
      <p:sp>
        <p:nvSpPr>
          <p:cNvPr id="5" name="文本占位符 4"/>
          <p:cNvSpPr>
            <a:spLocks noGrp="1"/>
          </p:cNvSpPr>
          <p:nvPr>
            <p:ph type="body" sz="quarter" idx="12"/>
          </p:nvPr>
        </p:nvSpPr>
        <p:spPr/>
        <p:txBody>
          <a:bodyPr>
            <a:normAutofit fontScale="92500" lnSpcReduction="20000"/>
          </a:bodyPr>
          <a:lstStyle/>
          <a:p>
            <a:r>
              <a:rPr lang="en-US" altLang="zh-CN" dirty="0"/>
              <a:t>NLP</a:t>
            </a:r>
            <a:r>
              <a:rPr lang="zh-CN" altLang="en-US" dirty="0"/>
              <a:t>任务基础技术</a:t>
            </a:r>
            <a:endParaRPr lang="en-US" altLang="zh-CN" dirty="0"/>
          </a:p>
          <a:p>
            <a:r>
              <a:rPr lang="zh-CN" altLang="en-US" dirty="0"/>
              <a:t>词</a:t>
            </a:r>
            <a:r>
              <a:rPr lang="zh-CN" altLang="en-US" dirty="0" smtClean="0"/>
              <a:t>嵌入（</a:t>
            </a:r>
            <a:r>
              <a:rPr lang="en-US" altLang="zh-CN" dirty="0" smtClean="0"/>
              <a:t>word embedding</a:t>
            </a:r>
            <a:r>
              <a:rPr lang="zh-CN" altLang="en-US" dirty="0" smtClean="0"/>
              <a:t>）</a:t>
            </a:r>
            <a:endParaRPr lang="zh-CN" altLang="en-US" dirty="0"/>
          </a:p>
        </p:txBody>
      </p:sp>
    </p:spTree>
    <p:extLst>
      <p:ext uri="{BB962C8B-B14F-4D97-AF65-F5344CB8AC3E}">
        <p14:creationId xmlns:p14="http://schemas.microsoft.com/office/powerpoint/2010/main" val="2340247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36734"/>
            <a:ext cx="867032" cy="461665"/>
          </a:xfrm>
          <a:prstGeom prst="rect">
            <a:avLst/>
          </a:prstGeom>
          <a:noFill/>
        </p:spPr>
        <p:txBody>
          <a:bodyPr wrap="none" rtlCol="0">
            <a:spAutoFit/>
          </a:bodyPr>
          <a:lstStyle/>
          <a:p>
            <a:r>
              <a:rPr lang="en-US" altLang="zh-CN" sz="2400" dirty="0"/>
              <a:t>LSTM</a:t>
            </a:r>
            <a:endParaRPr lang="zh-CN" altLang="en-US" sz="2400"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EBA434A-BE09-492F-9058-3B0CD0E906C2}"/>
                  </a:ext>
                </a:extLst>
              </p:cNvPr>
              <p:cNvSpPr txBox="1"/>
              <p:nvPr/>
            </p:nvSpPr>
            <p:spPr>
              <a:xfrm>
                <a:off x="232527" y="1648596"/>
                <a:ext cx="8596328"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接下来，</a:t>
                </a:r>
                <a:r>
                  <a:rPr lang="zh-CN" altLang="en-US" dirty="0">
                    <a:latin typeface="微软雅黑" panose="020B0503020204020204" pitchFamily="34" charset="-122"/>
                    <a:ea typeface="微软雅黑" panose="020B0503020204020204" pitchFamily="34" charset="-122"/>
                  </a:rPr>
                  <a:t>利用上一步计算出的当前时刻的候选值，使用上一时刻的输出状态，先遗忘，后加和，生成最终的当前状态值</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𝑡</m:t>
                        </m:r>
                      </m:sub>
                    </m:sSub>
                  </m:oMath>
                </a14:m>
                <a:r>
                  <a:rPr lang="zh-CN" altLang="en-US" dirty="0">
                    <a:latin typeface="微软雅黑" panose="020B0503020204020204" pitchFamily="34" charset="-122"/>
                    <a:ea typeface="微软雅黑" panose="020B0503020204020204" pitchFamily="34" charset="-122"/>
                  </a:rPr>
                  <a:t>。</a:t>
                </a:r>
              </a:p>
            </p:txBody>
          </p:sp>
        </mc:Choice>
        <mc:Fallback>
          <p:sp>
            <p:nvSpPr>
              <p:cNvPr id="9" name="文本框 8">
                <a:extLst>
                  <a:ext uri="{FF2B5EF4-FFF2-40B4-BE49-F238E27FC236}">
                    <a16:creationId xmlns:a16="http://schemas.microsoft.com/office/drawing/2014/main" id="{5EBA434A-BE09-492F-9058-3B0CD0E906C2}"/>
                  </a:ext>
                </a:extLst>
              </p:cNvPr>
              <p:cNvSpPr txBox="1">
                <a:spLocks noRot="1" noChangeAspect="1" noMove="1" noResize="1" noEditPoints="1" noAdjustHandles="1" noChangeArrowheads="1" noChangeShapeType="1" noTextEdit="1"/>
              </p:cNvSpPr>
              <p:nvPr/>
            </p:nvSpPr>
            <p:spPr>
              <a:xfrm>
                <a:off x="232527" y="1648596"/>
                <a:ext cx="8596328" cy="646331"/>
              </a:xfrm>
              <a:prstGeom prst="rect">
                <a:avLst/>
              </a:prstGeom>
              <a:blipFill>
                <a:blip r:embed="rId2"/>
                <a:stretch>
                  <a:fillRect l="-567" t="-4717" b="-14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CD7C0DA-148E-4268-A578-3E2F4FB1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7" y="2500721"/>
            <a:ext cx="8787198" cy="2714110"/>
          </a:xfrm>
          <a:prstGeom prst="rect">
            <a:avLst/>
          </a:prstGeom>
        </p:spPr>
      </p:pic>
    </p:spTree>
    <p:extLst>
      <p:ext uri="{BB962C8B-B14F-4D97-AF65-F5344CB8AC3E}">
        <p14:creationId xmlns:p14="http://schemas.microsoft.com/office/powerpoint/2010/main" val="3892804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36734"/>
            <a:ext cx="867032" cy="461665"/>
          </a:xfrm>
          <a:prstGeom prst="rect">
            <a:avLst/>
          </a:prstGeom>
          <a:noFill/>
        </p:spPr>
        <p:txBody>
          <a:bodyPr wrap="none" rtlCol="0">
            <a:spAutoFit/>
          </a:bodyPr>
          <a:lstStyle/>
          <a:p>
            <a:r>
              <a:rPr lang="en-US" altLang="zh-CN" sz="2400" dirty="0"/>
              <a:t>LSTM</a:t>
            </a:r>
            <a:endParaRPr lang="zh-CN" altLang="en-US" sz="24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BA434A-BE09-492F-9058-3B0CD0E906C2}"/>
                  </a:ext>
                </a:extLst>
              </p:cNvPr>
              <p:cNvSpPr txBox="1"/>
              <p:nvPr/>
            </p:nvSpPr>
            <p:spPr>
              <a:xfrm>
                <a:off x="175097" y="4452960"/>
                <a:ext cx="8596328"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最后，先利用当前时刻的输入，再配合上一时刻的隐藏层状态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latin typeface="微软雅黑" panose="020B0503020204020204" pitchFamily="34" charset="-122"/>
                    <a:ea typeface="微软雅黑" panose="020B0503020204020204" pitchFamily="34" charset="-122"/>
                  </a:rPr>
                  <a:t>，通过一层输出控制网络，生成输出量的候选值，即</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oMath>
                </a14:m>
                <a:r>
                  <a:rPr lang="zh-CN" altLang="en-US" dirty="0">
                    <a:latin typeface="微软雅黑" panose="020B0503020204020204" pitchFamily="34" charset="-122"/>
                    <a:ea typeface="微软雅黑" panose="020B0503020204020204" pitchFamily="34" charset="-122"/>
                  </a:rPr>
                  <a:t>。最终，使用输出量的候选值，配合上当前状态值，计算出该时刻的隐藏层向量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latin typeface="微软雅黑" panose="020B0503020204020204" pitchFamily="34" charset="-122"/>
                    <a:ea typeface="微软雅黑" panose="020B0503020204020204" pitchFamily="34" charset="-122"/>
                  </a:rPr>
                  <a:t>。</a:t>
                </a:r>
              </a:p>
            </p:txBody>
          </p:sp>
        </mc:Choice>
        <mc:Fallback xmlns="">
          <p:sp>
            <p:nvSpPr>
              <p:cNvPr id="9" name="文本框 8">
                <a:extLst>
                  <a:ext uri="{FF2B5EF4-FFF2-40B4-BE49-F238E27FC236}">
                    <a16:creationId xmlns:a16="http://schemas.microsoft.com/office/drawing/2014/main" id="{5EBA434A-BE09-492F-9058-3B0CD0E906C2}"/>
                  </a:ext>
                </a:extLst>
              </p:cNvPr>
              <p:cNvSpPr txBox="1">
                <a:spLocks noRot="1" noChangeAspect="1" noMove="1" noResize="1" noEditPoints="1" noAdjustHandles="1" noChangeArrowheads="1" noChangeShapeType="1" noTextEdit="1"/>
              </p:cNvSpPr>
              <p:nvPr/>
            </p:nvSpPr>
            <p:spPr>
              <a:xfrm>
                <a:off x="175097" y="4452960"/>
                <a:ext cx="8596328" cy="923330"/>
              </a:xfrm>
              <a:prstGeom prst="rect">
                <a:avLst/>
              </a:prstGeom>
              <a:blipFill>
                <a:blip r:embed="rId2"/>
                <a:stretch>
                  <a:fillRect l="-638" t="-3289" b="-921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A8B18D9-D9BB-4DC9-AC4C-5F6308BE8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7" y="1298399"/>
            <a:ext cx="8793805" cy="2716151"/>
          </a:xfrm>
          <a:prstGeom prst="rect">
            <a:avLst/>
          </a:prstGeom>
        </p:spPr>
      </p:pic>
    </p:spTree>
    <p:extLst>
      <p:ext uri="{BB962C8B-B14F-4D97-AF65-F5344CB8AC3E}">
        <p14:creationId xmlns:p14="http://schemas.microsoft.com/office/powerpoint/2010/main" val="2452805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文本处理方式</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97874" y="836734"/>
            <a:ext cx="867032" cy="461665"/>
          </a:xfrm>
          <a:prstGeom prst="rect">
            <a:avLst/>
          </a:prstGeom>
          <a:noFill/>
        </p:spPr>
        <p:txBody>
          <a:bodyPr wrap="none" rtlCol="0">
            <a:spAutoFit/>
          </a:bodyPr>
          <a:lstStyle/>
          <a:p>
            <a:r>
              <a:rPr lang="en-US" altLang="zh-CN" sz="2400" dirty="0"/>
              <a:t>LSTM</a:t>
            </a:r>
            <a:endParaRPr lang="zh-CN" altLang="en-US" sz="2400" dirty="0"/>
          </a:p>
        </p:txBody>
      </p:sp>
      <p:sp>
        <p:nvSpPr>
          <p:cNvPr id="9" name="文本框 8">
            <a:extLst>
              <a:ext uri="{FF2B5EF4-FFF2-40B4-BE49-F238E27FC236}">
                <a16:creationId xmlns:a16="http://schemas.microsoft.com/office/drawing/2014/main" id="{5EBA434A-BE09-492F-9058-3B0CD0E906C2}"/>
              </a:ext>
            </a:extLst>
          </p:cNvPr>
          <p:cNvSpPr txBox="1"/>
          <p:nvPr/>
        </p:nvSpPr>
        <p:spPr>
          <a:xfrm>
            <a:off x="273836" y="1385950"/>
            <a:ext cx="8596328"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在文本表示方面，被证实特征提取能力是要高于传统的</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的，能够更好地提取文本序列的特征，生成更高质量的表示。</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不同于</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不只具有提取特征的作用，由于其兼具</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的特色，因此</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也在文本生成方面具有重要的作用，例如机器翻译领域。另外，</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在命名实体识别、</a:t>
            </a:r>
            <a:r>
              <a:rPr lang="zh-CN" altLang="en-US" b="1" dirty="0">
                <a:solidFill>
                  <a:srgbClr val="FF0000"/>
                </a:solidFill>
                <a:latin typeface="微软雅黑" panose="020B0503020204020204" pitchFamily="34" charset="-122"/>
                <a:ea typeface="微软雅黑" panose="020B0503020204020204" pitchFamily="34" charset="-122"/>
              </a:rPr>
              <a:t>文本分类</a:t>
            </a:r>
            <a:r>
              <a:rPr lang="zh-CN" altLang="en-US" dirty="0">
                <a:latin typeface="微软雅黑" panose="020B0503020204020204" pitchFamily="34" charset="-122"/>
                <a:ea typeface="微软雅黑" panose="020B0503020204020204" pitchFamily="34" charset="-122"/>
              </a:rPr>
              <a:t>方面也有诸多应用。</a:t>
            </a:r>
          </a:p>
        </p:txBody>
      </p:sp>
      <p:sp>
        <p:nvSpPr>
          <p:cNvPr id="8" name="文本框 7">
            <a:extLst>
              <a:ext uri="{FF2B5EF4-FFF2-40B4-BE49-F238E27FC236}">
                <a16:creationId xmlns:a16="http://schemas.microsoft.com/office/drawing/2014/main" id="{BEC96F74-817B-40D8-BBEB-E8932DBA653E}"/>
              </a:ext>
            </a:extLst>
          </p:cNvPr>
          <p:cNvSpPr txBox="1"/>
          <p:nvPr/>
        </p:nvSpPr>
        <p:spPr>
          <a:xfrm>
            <a:off x="635143" y="5820201"/>
            <a:ext cx="4134465" cy="523220"/>
          </a:xfrm>
          <a:prstGeom prst="rect">
            <a:avLst/>
          </a:prstGeom>
          <a:noFill/>
        </p:spPr>
        <p:txBody>
          <a:bodyPr wrap="none" rtlCol="0">
            <a:spAutoFit/>
          </a:bodyPr>
          <a:lstStyle/>
          <a:p>
            <a:r>
              <a:rPr lang="en-US" altLang="zh-CN" sz="2800" dirty="0">
                <a:latin typeface="黑体" panose="02010609060101010101" pitchFamily="49" charset="-122"/>
                <a:ea typeface="黑体" panose="02010609060101010101" pitchFamily="49" charset="-122"/>
              </a:rPr>
              <a:t>I   am    a    student</a:t>
            </a:r>
            <a:endParaRPr lang="zh-CN" altLang="en-US" sz="2800" dirty="0">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CBF4D5EF-A330-40F1-B44F-1F3E7AF57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82" y="3364018"/>
            <a:ext cx="8152249" cy="2560316"/>
          </a:xfrm>
          <a:prstGeom prst="rect">
            <a:avLst/>
          </a:prstGeom>
        </p:spPr>
      </p:pic>
      <p:sp>
        <p:nvSpPr>
          <p:cNvPr id="13" name="文本框 12">
            <a:extLst>
              <a:ext uri="{FF2B5EF4-FFF2-40B4-BE49-F238E27FC236}">
                <a16:creationId xmlns:a16="http://schemas.microsoft.com/office/drawing/2014/main" id="{C0FF01C3-E741-40F1-B810-2DBC23527E74}"/>
              </a:ext>
            </a:extLst>
          </p:cNvPr>
          <p:cNvSpPr txBox="1"/>
          <p:nvPr/>
        </p:nvSpPr>
        <p:spPr>
          <a:xfrm>
            <a:off x="4591455" y="2915956"/>
            <a:ext cx="4134465"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我</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是</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个</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学生</a:t>
            </a:r>
          </a:p>
        </p:txBody>
      </p:sp>
      <p:sp>
        <p:nvSpPr>
          <p:cNvPr id="7" name="文本框 6">
            <a:extLst>
              <a:ext uri="{FF2B5EF4-FFF2-40B4-BE49-F238E27FC236}">
                <a16:creationId xmlns:a16="http://schemas.microsoft.com/office/drawing/2014/main" id="{3D8C535A-8226-496C-9D97-751502FF864E}"/>
              </a:ext>
            </a:extLst>
          </p:cNvPr>
          <p:cNvSpPr txBox="1"/>
          <p:nvPr/>
        </p:nvSpPr>
        <p:spPr>
          <a:xfrm>
            <a:off x="887033" y="3685720"/>
            <a:ext cx="3222357"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LSTM</a:t>
            </a:r>
            <a:r>
              <a:rPr lang="zh-CN" altLang="en-US" sz="1600" b="1" dirty="0">
                <a:latin typeface="微软雅黑" panose="020B0503020204020204" pitchFamily="34" charset="-122"/>
                <a:ea typeface="微软雅黑" panose="020B0503020204020204" pitchFamily="34" charset="-122"/>
              </a:rPr>
              <a:t>在机器翻译领域的应用实例</a:t>
            </a:r>
          </a:p>
        </p:txBody>
      </p:sp>
    </p:spTree>
    <p:extLst>
      <p:ext uri="{BB962C8B-B14F-4D97-AF65-F5344CB8AC3E}">
        <p14:creationId xmlns:p14="http://schemas.microsoft.com/office/powerpoint/2010/main" val="40352044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Text Classification</a:t>
            </a:r>
            <a:endParaRPr lang="zh-CN" altLang="en-US" dirty="0"/>
          </a:p>
        </p:txBody>
      </p:sp>
      <p:sp>
        <p:nvSpPr>
          <p:cNvPr id="4" name="内容占位符 3"/>
          <p:cNvSpPr>
            <a:spLocks noGrp="1"/>
          </p:cNvSpPr>
          <p:nvPr>
            <p:ph sz="quarter" idx="11"/>
          </p:nvPr>
        </p:nvSpPr>
        <p:spPr/>
        <p:txBody>
          <a:bodyPr/>
          <a:lstStyle/>
          <a:p>
            <a:r>
              <a:rPr lang="zh-CN" altLang="en-US" dirty="0"/>
              <a:t>文本分类</a:t>
            </a:r>
          </a:p>
        </p:txBody>
      </p:sp>
      <p:sp>
        <p:nvSpPr>
          <p:cNvPr id="5" name="文本占位符 4"/>
          <p:cNvSpPr>
            <a:spLocks noGrp="1"/>
          </p:cNvSpPr>
          <p:nvPr>
            <p:ph type="body" sz="quarter" idx="12"/>
          </p:nvPr>
        </p:nvSpPr>
        <p:spPr>
          <a:xfrm>
            <a:off x="2188910" y="3964709"/>
            <a:ext cx="4766180" cy="1417996"/>
          </a:xfrm>
        </p:spPr>
        <p:txBody>
          <a:bodyPr>
            <a:normAutofit/>
          </a:bodyPr>
          <a:lstStyle/>
          <a:p>
            <a:r>
              <a:rPr lang="zh-CN" altLang="en-US" dirty="0"/>
              <a:t>下游任务之</a:t>
            </a:r>
            <a:endParaRPr lang="en-US" altLang="zh-CN" dirty="0"/>
          </a:p>
          <a:p>
            <a:r>
              <a:rPr lang="zh-CN" altLang="en-US" dirty="0"/>
              <a:t>关系抽取</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关系抽取</a:t>
            </a:r>
          </a:p>
          <a:p>
            <a:endParaRPr lang="zh-CN" altLang="en-US" dirty="0"/>
          </a:p>
        </p:txBody>
      </p:sp>
      <p:sp>
        <p:nvSpPr>
          <p:cNvPr id="6" name="文本框 5"/>
          <p:cNvSpPr txBox="1"/>
          <p:nvPr/>
        </p:nvSpPr>
        <p:spPr>
          <a:xfrm>
            <a:off x="297874" y="1508200"/>
            <a:ext cx="644892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关系抽取旨在从</a:t>
            </a:r>
            <a:r>
              <a:rPr lang="zh-CN" altLang="en-US" b="1" dirty="0">
                <a:latin typeface="微软雅黑" panose="020B0503020204020204" pitchFamily="34" charset="-122"/>
                <a:ea typeface="微软雅黑" panose="020B0503020204020204" pitchFamily="34" charset="-122"/>
              </a:rPr>
              <a:t>无结构</a:t>
            </a:r>
            <a:r>
              <a:rPr lang="zh-CN" altLang="en-US" dirty="0">
                <a:latin typeface="微软雅黑" panose="020B0503020204020204" pitchFamily="34" charset="-122"/>
                <a:ea typeface="微软雅黑" panose="020B0503020204020204" pitchFamily="34" charset="-122"/>
              </a:rPr>
              <a:t>的文本中抽取</a:t>
            </a:r>
            <a:r>
              <a:rPr lang="zh-CN" altLang="en-US" b="1" dirty="0">
                <a:latin typeface="微软雅黑" panose="020B0503020204020204" pitchFamily="34" charset="-122"/>
                <a:ea typeface="微软雅黑" panose="020B0503020204020204" pitchFamily="34" charset="-122"/>
              </a:rPr>
              <a:t>实体以及实体之间的关系</a:t>
            </a:r>
          </a:p>
        </p:txBody>
      </p:sp>
      <p:pic>
        <p:nvPicPr>
          <p:cNvPr id="7" name="图片 6"/>
          <p:cNvPicPr>
            <a:picLocks noChangeAspect="1"/>
          </p:cNvPicPr>
          <p:nvPr/>
        </p:nvPicPr>
        <p:blipFill>
          <a:blip r:embed="rId3"/>
          <a:stretch>
            <a:fillRect/>
          </a:stretch>
        </p:blipFill>
        <p:spPr>
          <a:xfrm>
            <a:off x="297874" y="3637479"/>
            <a:ext cx="8436245" cy="2471089"/>
          </a:xfrm>
          <a:prstGeom prst="rect">
            <a:avLst/>
          </a:prstGeom>
        </p:spPr>
      </p:pic>
      <p:sp>
        <p:nvSpPr>
          <p:cNvPr id="8" name="文本框 7"/>
          <p:cNvSpPr txBox="1"/>
          <p:nvPr/>
        </p:nvSpPr>
        <p:spPr>
          <a:xfrm>
            <a:off x="297874" y="2245077"/>
            <a:ext cx="7204898"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关系抽取是</a:t>
            </a:r>
            <a:r>
              <a:rPr lang="zh-CN" altLang="en-US" b="1" dirty="0">
                <a:latin typeface="微软雅黑" panose="020B0503020204020204" pitchFamily="34" charset="-122"/>
                <a:ea typeface="微软雅黑" panose="020B0503020204020204" pitchFamily="34" charset="-122"/>
              </a:rPr>
              <a:t>信息</a:t>
            </a:r>
            <a:r>
              <a:rPr lang="zh-CN" altLang="en-US" b="1" dirty="0" smtClean="0">
                <a:latin typeface="微软雅黑" panose="020B0503020204020204" pitchFamily="34" charset="-122"/>
                <a:ea typeface="微软雅黑" panose="020B0503020204020204" pitchFamily="34" charset="-122"/>
              </a:rPr>
              <a:t>抽取</a:t>
            </a:r>
            <a:r>
              <a:rPr lang="zh-CN" altLang="en-US" dirty="0" smtClean="0">
                <a:latin typeface="微软雅黑" panose="020B0503020204020204" pitchFamily="34" charset="-122"/>
                <a:ea typeface="微软雅黑" panose="020B0503020204020204" pitchFamily="34" charset="-122"/>
              </a:rPr>
              <a:t>的重要</a:t>
            </a:r>
            <a:r>
              <a:rPr lang="zh-CN" altLang="en-US" dirty="0">
                <a:latin typeface="微软雅黑" panose="020B0503020204020204" pitchFamily="34" charset="-122"/>
                <a:ea typeface="微软雅黑" panose="020B0503020204020204" pitchFamily="34" charset="-122"/>
              </a:rPr>
              <a:t>子任务之一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关系抽取是</a:t>
            </a:r>
            <a:r>
              <a:rPr lang="zh-CN" altLang="en-US" b="1" dirty="0">
                <a:latin typeface="微软雅黑" panose="020B0503020204020204" pitchFamily="34" charset="-122"/>
                <a:ea typeface="微软雅黑" panose="020B0503020204020204" pitchFamily="34" charset="-122"/>
              </a:rPr>
              <a:t>构建知识</a:t>
            </a:r>
            <a:r>
              <a:rPr lang="zh-CN" altLang="en-US" b="1" dirty="0" smtClean="0">
                <a:latin typeface="微软雅黑" panose="020B0503020204020204" pitchFamily="34" charset="-122"/>
                <a:ea typeface="微软雅黑" panose="020B0503020204020204" pitchFamily="34" charset="-122"/>
              </a:rPr>
              <a:t>图谱</a:t>
            </a:r>
            <a:r>
              <a:rPr lang="zh-CN" altLang="en-US" dirty="0" smtClean="0">
                <a:latin typeface="微软雅黑" panose="020B0503020204020204" pitchFamily="34" charset="-122"/>
                <a:ea typeface="微软雅黑" panose="020B0503020204020204" pitchFamily="34" charset="-122"/>
              </a:rPr>
              <a:t>的重要</a:t>
            </a:r>
            <a:r>
              <a:rPr lang="zh-CN" altLang="en-US" dirty="0">
                <a:latin typeface="微软雅黑" panose="020B0503020204020204" pitchFamily="34" charset="-122"/>
                <a:ea typeface="微软雅黑" panose="020B0503020204020204" pitchFamily="34" charset="-122"/>
              </a:rPr>
              <a:t>子任务之一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关系抽取的结果可以用于</a:t>
            </a:r>
            <a:r>
              <a:rPr lang="zh-CN" altLang="en-US" b="1" dirty="0">
                <a:latin typeface="微软雅黑" panose="020B0503020204020204" pitchFamily="34" charset="-122"/>
                <a:ea typeface="微软雅黑" panose="020B0503020204020204" pitchFamily="34" charset="-122"/>
              </a:rPr>
              <a:t>下游</a:t>
            </a:r>
            <a:r>
              <a:rPr lang="en-US" altLang="zh-CN" b="1" dirty="0">
                <a:latin typeface="微软雅黑" panose="020B0503020204020204" pitchFamily="34" charset="-122"/>
                <a:ea typeface="微软雅黑" panose="020B0503020204020204" pitchFamily="34" charset="-122"/>
              </a:rPr>
              <a:t>NLP</a:t>
            </a:r>
            <a:r>
              <a:rPr lang="zh-CN" altLang="en-US" b="1" dirty="0">
                <a:latin typeface="微软雅黑" panose="020B0503020204020204" pitchFamily="34" charset="-122"/>
                <a:ea typeface="微软雅黑" panose="020B0503020204020204" pitchFamily="34" charset="-122"/>
              </a:rPr>
              <a:t>任务</a:t>
            </a:r>
            <a:r>
              <a:rPr lang="zh-CN" altLang="en-US" dirty="0">
                <a:latin typeface="微软雅黑" panose="020B0503020204020204" pitchFamily="34" charset="-122"/>
                <a:ea typeface="微软雅黑" panose="020B0503020204020204" pitchFamily="34" charset="-122"/>
              </a:rPr>
              <a:t>，如问答系统</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4">
            <a:extLst>
              <a:ext uri="{FF2B5EF4-FFF2-40B4-BE49-F238E27FC236}">
                <a16:creationId xmlns:a16="http://schemas.microsoft.com/office/drawing/2014/main" id="{6E5E2715-4BC8-4AED-8D52-74C6BDD4B889}"/>
              </a:ext>
            </a:extLst>
          </p:cNvPr>
          <p:cNvSpPr txBox="1"/>
          <p:nvPr/>
        </p:nvSpPr>
        <p:spPr>
          <a:xfrm>
            <a:off x="297874" y="1874314"/>
            <a:ext cx="8268970" cy="424731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关系分类：</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输入：文本、实体对，关系列表</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输出：关系</a:t>
            </a:r>
            <a:r>
              <a:rPr lang="en-US" altLang="zh-CN" dirty="0">
                <a:latin typeface="微软雅黑" panose="020B0503020204020204" pitchFamily="34" charset="-122"/>
                <a:ea typeface="微软雅黑" panose="020B0503020204020204" pitchFamily="34" charset="-122"/>
              </a:rPr>
              <a:t>Pi</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sym typeface="+mn-ea"/>
              </a:rPr>
              <a:t>实体实例抽取：</a:t>
            </a:r>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输入：文本，给定的关系；</a:t>
            </a:r>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输出：实体对</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（主体，客体）</a:t>
            </a:r>
            <a:r>
              <a:rPr lang="en-US" altLang="zh-CN"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实体关系联合抽取：</a:t>
            </a:r>
          </a:p>
          <a:p>
            <a:r>
              <a:rPr lang="zh-CN" altLang="en-US" dirty="0">
                <a:latin typeface="微软雅黑" panose="020B0503020204020204" pitchFamily="34" charset="-122"/>
                <a:ea typeface="微软雅黑" panose="020B0503020204020204" pitchFamily="34" charset="-122"/>
              </a:rPr>
              <a:t>输入：文本</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输出：三元组的集合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（主体，关系，客体）</a:t>
            </a:r>
            <a:r>
              <a:rPr lang="en-US" altLang="zh-CN"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开放关系抽取：</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此类任务抽取的是关系</a:t>
            </a:r>
            <a:r>
              <a:rPr lang="zh-CN" altLang="en-US" dirty="0" smtClean="0">
                <a:latin typeface="微软雅黑" panose="020B0503020204020204" pitchFamily="34" charset="-122"/>
                <a:ea typeface="微软雅黑" panose="020B0503020204020204" pitchFamily="34" charset="-122"/>
              </a:rPr>
              <a:t>的文本描述</a:t>
            </a:r>
            <a:r>
              <a:rPr lang="zh-CN" altLang="en-US" dirty="0">
                <a:latin typeface="微软雅黑" panose="020B0503020204020204" pitchFamily="34" charset="-122"/>
                <a:ea typeface="微软雅黑" panose="020B0503020204020204" pitchFamily="34" charset="-122"/>
              </a:rPr>
              <a:t>，这类关系通常未定义。开放关系抽取之后要进行规范化。</a:t>
            </a:r>
          </a:p>
        </p:txBody>
      </p:sp>
      <p:sp>
        <p:nvSpPr>
          <p:cNvPr id="2" name="内容占位符 1"/>
          <p:cNvSpPr>
            <a:spLocks noGrp="1"/>
          </p:cNvSpPr>
          <p:nvPr>
            <p:ph sz="quarter" idx="10"/>
          </p:nvPr>
        </p:nvSpPr>
        <p:spPr/>
        <p:txBody>
          <a:bodyPr/>
          <a:lstStyle/>
          <a:p>
            <a:r>
              <a:rPr lang="zh-CN" altLang="en-US" dirty="0"/>
              <a:t>关系抽取</a:t>
            </a:r>
          </a:p>
          <a:p>
            <a:endParaRPr lang="zh-CN" altLang="en-US" dirty="0"/>
          </a:p>
        </p:txBody>
      </p:sp>
      <p:sp>
        <p:nvSpPr>
          <p:cNvPr id="6" name="矩形 5">
            <a:extLst>
              <a:ext uri="{FF2B5EF4-FFF2-40B4-BE49-F238E27FC236}">
                <a16:creationId xmlns:a16="http://schemas.microsoft.com/office/drawing/2014/main" id="{0953973E-9FC0-4BD2-B379-D0EEB2D244CE}"/>
              </a:ext>
            </a:extLst>
          </p:cNvPr>
          <p:cNvSpPr/>
          <p:nvPr/>
        </p:nvSpPr>
        <p:spPr>
          <a:xfrm>
            <a:off x="317506" y="1764789"/>
            <a:ext cx="6008658" cy="11278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287234" y="2344019"/>
            <a:ext cx="2031325"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本次实验任务</a:t>
            </a:r>
          </a:p>
        </p:txBody>
      </p:sp>
      <p:sp>
        <p:nvSpPr>
          <p:cNvPr id="13" name="文本框 2">
            <a:extLst>
              <a:ext uri="{FF2B5EF4-FFF2-40B4-BE49-F238E27FC236}">
                <a16:creationId xmlns:a16="http://schemas.microsoft.com/office/drawing/2014/main" id="{A902B770-56BE-435A-88A8-A9898276157B}"/>
              </a:ext>
            </a:extLst>
          </p:cNvPr>
          <p:cNvSpPr txBox="1"/>
          <p:nvPr/>
        </p:nvSpPr>
        <p:spPr>
          <a:xfrm>
            <a:off x="297874" y="1172744"/>
            <a:ext cx="872958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关系抽取的任务分类：关系实例抽取、关系分类、实体关系联合抽取和开放关系抽取</a:t>
            </a:r>
            <a:endParaRPr lang="zh-CN" altLang="en-US"/>
          </a:p>
        </p:txBody>
      </p:sp>
      <p:pic>
        <p:nvPicPr>
          <p:cNvPr id="14" name="图片 13"/>
          <p:cNvPicPr>
            <a:picLocks noChangeAspect="1"/>
          </p:cNvPicPr>
          <p:nvPr/>
        </p:nvPicPr>
        <p:blipFill>
          <a:blip r:embed="rId3"/>
          <a:stretch>
            <a:fillRect/>
          </a:stretch>
        </p:blipFill>
        <p:spPr>
          <a:xfrm>
            <a:off x="214236" y="3618624"/>
            <a:ext cx="8436245" cy="2471089"/>
          </a:xfrm>
          <a:prstGeom prst="rect">
            <a:avLst/>
          </a:prstGeom>
        </p:spPr>
      </p:pic>
      <p:sp>
        <p:nvSpPr>
          <p:cNvPr id="15" name="矩形 14">
            <a:extLst>
              <a:ext uri="{FF2B5EF4-FFF2-40B4-BE49-F238E27FC236}">
                <a16:creationId xmlns:a16="http://schemas.microsoft.com/office/drawing/2014/main" id="{0953973E-9FC0-4BD2-B379-D0EEB2D244CE}"/>
              </a:ext>
            </a:extLst>
          </p:cNvPr>
          <p:cNvSpPr/>
          <p:nvPr/>
        </p:nvSpPr>
        <p:spPr>
          <a:xfrm>
            <a:off x="3141947" y="5444284"/>
            <a:ext cx="2160950" cy="645429"/>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latin typeface="黑体" panose="02010609060101010101" pitchFamily="49" charset="-122"/>
                <a:ea typeface="黑体" panose="02010609060101010101" pitchFamily="49" charset="-122"/>
              </a:rPr>
              <a:t>未知</a:t>
            </a:r>
          </a:p>
        </p:txBody>
      </p:sp>
      <p:sp>
        <p:nvSpPr>
          <p:cNvPr id="10" name="TextBox 9"/>
          <p:cNvSpPr txBox="1"/>
          <p:nvPr/>
        </p:nvSpPr>
        <p:spPr>
          <a:xfrm>
            <a:off x="1603094" y="5705842"/>
            <a:ext cx="697627"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rPr>
              <a:t>已知</a:t>
            </a:r>
          </a:p>
        </p:txBody>
      </p:sp>
      <p:sp>
        <p:nvSpPr>
          <p:cNvPr id="11" name="TextBox 10"/>
          <p:cNvSpPr txBox="1"/>
          <p:nvPr/>
        </p:nvSpPr>
        <p:spPr>
          <a:xfrm>
            <a:off x="6287722" y="5705842"/>
            <a:ext cx="697627" cy="400110"/>
          </a:xfrm>
          <a:prstGeom prst="rect">
            <a:avLst/>
          </a:prstGeom>
          <a:noFill/>
        </p:spPr>
        <p:txBody>
          <a:bodyPr wrap="none" rtlCol="0">
            <a:spAutoFit/>
          </a:bodyPr>
          <a:lstStyle/>
          <a:p>
            <a:r>
              <a:rPr lang="zh-CN" altLang="en-US" sz="2000" b="1" dirty="0">
                <a:latin typeface="黑体" panose="02010609060101010101" pitchFamily="49" charset="-122"/>
                <a:ea typeface="黑体" panose="02010609060101010101" pitchFamily="49" charset="-122"/>
              </a:rPr>
              <a:t>已知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2)">
                                      <p:cBhvr>
                                        <p:cTn id="7" dur="10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2"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2)">
                                      <p:cBhvr>
                                        <p:cTn id="3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A316B2-0F6D-462B-8243-18FB29F3D10E}"/>
              </a:ext>
            </a:extLst>
          </p:cNvPr>
          <p:cNvSpPr>
            <a:spLocks noGrp="1"/>
          </p:cNvSpPr>
          <p:nvPr>
            <p:ph sz="quarter" idx="10"/>
          </p:nvPr>
        </p:nvSpPr>
        <p:spPr/>
        <p:txBody>
          <a:bodyPr/>
          <a:lstStyle/>
          <a:p>
            <a:r>
              <a:rPr lang="zh-CN" altLang="en-US" dirty="0"/>
              <a:t>关系抽取</a:t>
            </a:r>
          </a:p>
        </p:txBody>
      </p:sp>
      <p:sp>
        <p:nvSpPr>
          <p:cNvPr id="4" name="文本框 3">
            <a:extLst>
              <a:ext uri="{FF2B5EF4-FFF2-40B4-BE49-F238E27FC236}">
                <a16:creationId xmlns:a16="http://schemas.microsoft.com/office/drawing/2014/main" id="{279E5C6E-CD0E-45C5-AC36-68847C5CB16F}"/>
              </a:ext>
            </a:extLst>
          </p:cNvPr>
          <p:cNvSpPr txBox="1"/>
          <p:nvPr/>
        </p:nvSpPr>
        <p:spPr>
          <a:xfrm>
            <a:off x="223036" y="910323"/>
            <a:ext cx="4979568" cy="400110"/>
          </a:xfrm>
          <a:prstGeom prst="rect">
            <a:avLst/>
          </a:prstGeom>
          <a:noFill/>
        </p:spPr>
        <p:txBody>
          <a:bodyPr wrap="none" rtlCol="0">
            <a:spAutoFit/>
          </a:bodyPr>
          <a:lstStyle/>
          <a:p>
            <a:r>
              <a:rPr lang="zh-CN" altLang="en-US" sz="2000" dirty="0"/>
              <a:t>关系抽取经典模型</a:t>
            </a:r>
            <a:r>
              <a:rPr lang="en-US" altLang="zh-CN" sz="2000" dirty="0"/>
              <a:t>-PCNN</a:t>
            </a:r>
            <a:r>
              <a:rPr lang="zh-CN" altLang="en-US" sz="2000" dirty="0"/>
              <a:t>（</a:t>
            </a:r>
            <a:r>
              <a:rPr lang="en-US" altLang="zh-CN" sz="2000" dirty="0"/>
              <a:t>Piecewise CNN</a:t>
            </a:r>
            <a:r>
              <a:rPr lang="zh-CN" altLang="en-US" sz="2000" dirty="0"/>
              <a:t>）</a:t>
            </a:r>
          </a:p>
        </p:txBody>
      </p:sp>
      <p:pic>
        <p:nvPicPr>
          <p:cNvPr id="6" name="图片 5">
            <a:extLst>
              <a:ext uri="{FF2B5EF4-FFF2-40B4-BE49-F238E27FC236}">
                <a16:creationId xmlns:a16="http://schemas.microsoft.com/office/drawing/2014/main" id="{DFFFEF55-1B55-4BA8-B515-C062B2711CAC}"/>
              </a:ext>
            </a:extLst>
          </p:cNvPr>
          <p:cNvPicPr>
            <a:picLocks noChangeAspect="1"/>
          </p:cNvPicPr>
          <p:nvPr/>
        </p:nvPicPr>
        <p:blipFill rotWithShape="1">
          <a:blip r:embed="rId2">
            <a:extLst>
              <a:ext uri="{28A0092B-C50C-407E-A947-70E740481C1C}">
                <a14:useLocalDpi xmlns:a14="http://schemas.microsoft.com/office/drawing/2010/main" val="0"/>
              </a:ext>
            </a:extLst>
          </a:blip>
          <a:srcRect l="1101" t="8724" r="4974" b="1472"/>
          <a:stretch/>
        </p:blipFill>
        <p:spPr>
          <a:xfrm>
            <a:off x="297874" y="2276271"/>
            <a:ext cx="8292430" cy="3793787"/>
          </a:xfrm>
          <a:prstGeom prst="rect">
            <a:avLst/>
          </a:prstGeom>
        </p:spPr>
      </p:pic>
      <p:sp>
        <p:nvSpPr>
          <p:cNvPr id="9" name="文本框 8">
            <a:extLst>
              <a:ext uri="{FF2B5EF4-FFF2-40B4-BE49-F238E27FC236}">
                <a16:creationId xmlns:a16="http://schemas.microsoft.com/office/drawing/2014/main" id="{DA55E742-5596-41FD-A379-B1C750F5BD2A}"/>
              </a:ext>
            </a:extLst>
          </p:cNvPr>
          <p:cNvSpPr txBox="1"/>
          <p:nvPr/>
        </p:nvSpPr>
        <p:spPr>
          <a:xfrm>
            <a:off x="223036" y="1352941"/>
            <a:ext cx="862309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该方法是通过对头尾实体</a:t>
            </a:r>
            <a:r>
              <a:rPr lang="zh-CN" altLang="en-US" b="1" dirty="0">
                <a:solidFill>
                  <a:srgbClr val="FF0000"/>
                </a:solidFill>
                <a:latin typeface="微软雅黑" panose="020B0503020204020204" pitchFamily="34" charset="-122"/>
                <a:ea typeface="微软雅黑" panose="020B0503020204020204" pitchFamily="34" charset="-122"/>
              </a:rPr>
              <a:t>位置</a:t>
            </a:r>
            <a:r>
              <a:rPr lang="zh-CN" altLang="en-US" dirty="0">
                <a:latin typeface="微软雅黑" panose="020B0503020204020204" pitchFamily="34" charset="-122"/>
                <a:ea typeface="微软雅黑" panose="020B0503020204020204" pitchFamily="34" charset="-122"/>
              </a:rPr>
              <a:t>的把控，对文段进行卷积操作之后，再进行</a:t>
            </a:r>
            <a:r>
              <a:rPr lang="zh-CN" altLang="en-US" b="1" dirty="0">
                <a:solidFill>
                  <a:srgbClr val="FF0000"/>
                </a:solidFill>
                <a:latin typeface="微软雅黑" panose="020B0503020204020204" pitchFamily="34" charset="-122"/>
                <a:ea typeface="微软雅黑" panose="020B0503020204020204" pitchFamily="34" charset="-122"/>
              </a:rPr>
              <a:t>分段</a:t>
            </a:r>
            <a:r>
              <a:rPr lang="zh-CN" altLang="en-US" dirty="0">
                <a:latin typeface="微软雅黑" panose="020B0503020204020204" pitchFamily="34" charset="-122"/>
                <a:ea typeface="微软雅黑" panose="020B0503020204020204" pitchFamily="34" charset="-122"/>
              </a:rPr>
              <a:t>的池化操作，从而在传统的</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网络中添加进头尾实体的位置信息，进而达到关系抽取的目的。</a:t>
            </a:r>
          </a:p>
        </p:txBody>
      </p:sp>
    </p:spTree>
    <p:extLst>
      <p:ext uri="{BB962C8B-B14F-4D97-AF65-F5344CB8AC3E}">
        <p14:creationId xmlns:p14="http://schemas.microsoft.com/office/powerpoint/2010/main" val="2759716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ym typeface="+mn-ea"/>
              </a:rPr>
              <a:t>关系抽取</a:t>
            </a:r>
            <a:endParaRPr lang="zh-CN" altLang="en-US" dirty="0"/>
          </a:p>
          <a:p>
            <a:endParaRPr lang="zh-CN" altLang="en-US" dirty="0"/>
          </a:p>
        </p:txBody>
      </p:sp>
      <p:sp>
        <p:nvSpPr>
          <p:cNvPr id="3" name="文本框 2"/>
          <p:cNvSpPr txBox="1"/>
          <p:nvPr/>
        </p:nvSpPr>
        <p:spPr>
          <a:xfrm>
            <a:off x="297815" y="998907"/>
            <a:ext cx="612183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关系抽取经典模型</a:t>
            </a:r>
            <a:r>
              <a:rPr lang="en-US" altLang="zh-CN" dirty="0">
                <a:latin typeface="微软雅黑" panose="020B0503020204020204" pitchFamily="34" charset="-122"/>
                <a:ea typeface="微软雅黑" panose="020B0503020204020204" pitchFamily="34" charset="-122"/>
                <a:sym typeface="+mn-ea"/>
              </a:rPr>
              <a:t>-LSTM Attention</a:t>
            </a:r>
          </a:p>
        </p:txBody>
      </p:sp>
      <p:pic>
        <p:nvPicPr>
          <p:cNvPr id="4" name="图片 3"/>
          <p:cNvPicPr>
            <a:picLocks noChangeAspect="1"/>
          </p:cNvPicPr>
          <p:nvPr/>
        </p:nvPicPr>
        <p:blipFill>
          <a:blip r:embed="rId2"/>
          <a:stretch>
            <a:fillRect/>
          </a:stretch>
        </p:blipFill>
        <p:spPr>
          <a:xfrm>
            <a:off x="1399912" y="2452268"/>
            <a:ext cx="6357097" cy="3528057"/>
          </a:xfrm>
          <a:prstGeom prst="rect">
            <a:avLst/>
          </a:prstGeom>
          <a:ln>
            <a:solidFill>
              <a:schemeClr val="bg2">
                <a:lumMod val="75000"/>
              </a:schemeClr>
            </a:solidFill>
          </a:ln>
        </p:spPr>
      </p:pic>
      <p:sp>
        <p:nvSpPr>
          <p:cNvPr id="5" name="文本框 4"/>
          <p:cNvSpPr txBox="1"/>
          <p:nvPr/>
        </p:nvSpPr>
        <p:spPr>
          <a:xfrm>
            <a:off x="2385320" y="6104490"/>
            <a:ext cx="4386280" cy="369332"/>
          </a:xfrm>
          <a:prstGeom prst="rect">
            <a:avLst/>
          </a:prstGeom>
          <a:noFill/>
        </p:spPr>
        <p:txBody>
          <a:bodyPr wrap="square" rtlCol="0">
            <a:spAutoFit/>
          </a:bodyPr>
          <a:lstStyle/>
          <a:p>
            <a:pPr algn="ctr"/>
            <a:r>
              <a:rPr lang="en-US" altLang="zh-CN" dirty="0"/>
              <a:t>Bidirectional LSTM model with Attention</a:t>
            </a:r>
          </a:p>
        </p:txBody>
      </p:sp>
      <p:sp>
        <p:nvSpPr>
          <p:cNvPr id="6" name="文本框 5"/>
          <p:cNvSpPr txBox="1"/>
          <p:nvPr/>
        </p:nvSpPr>
        <p:spPr>
          <a:xfrm>
            <a:off x="430306" y="1497106"/>
            <a:ext cx="8301318"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模型使用</a:t>
            </a:r>
            <a:r>
              <a:rPr lang="en-US" altLang="zh-CN" dirty="0" err="1">
                <a:latin typeface="微软雅黑" panose="020B0503020204020204" pitchFamily="34" charset="-122"/>
                <a:ea typeface="微软雅黑" panose="020B0503020204020204" pitchFamily="34" charset="-122"/>
              </a:rPr>
              <a:t>BiLSTM</a:t>
            </a:r>
            <a:r>
              <a:rPr lang="zh-CN" altLang="en-US" dirty="0">
                <a:latin typeface="微软雅黑" panose="020B0503020204020204" pitchFamily="34" charset="-122"/>
                <a:ea typeface="微软雅黑" panose="020B0503020204020204" pitchFamily="34" charset="-122"/>
              </a:rPr>
              <a:t>作为特征提取器提取文本特征，并结合注意力机制捕捉文本中的重要特征，包含五个组成部分：输入层、嵌入层、</a:t>
            </a:r>
            <a:r>
              <a:rPr lang="en-US" altLang="zh-CN" dirty="0">
                <a:latin typeface="微软雅黑" panose="020B0503020204020204" pitchFamily="34" charset="-122"/>
                <a:ea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rPr>
              <a:t>层、注意力层和</a:t>
            </a:r>
            <a:r>
              <a:rPr lang="zh-CN" altLang="en-US" dirty="0" smtClean="0">
                <a:latin typeface="微软雅黑" panose="020B0503020204020204" pitchFamily="34" charset="-122"/>
                <a:ea typeface="微软雅黑" panose="020B0503020204020204" pitchFamily="34" charset="-122"/>
              </a:rPr>
              <a:t>输出层</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943091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ym typeface="+mn-ea"/>
              </a:rPr>
              <a:t>关系抽取</a:t>
            </a:r>
            <a:endParaRPr lang="zh-CN" altLang="en-US" dirty="0"/>
          </a:p>
          <a:p>
            <a:endParaRPr lang="zh-CN" altLang="en-US"/>
          </a:p>
        </p:txBody>
      </p:sp>
      <p:sp>
        <p:nvSpPr>
          <p:cNvPr id="3" name="文本框 2"/>
          <p:cNvSpPr txBox="1"/>
          <p:nvPr/>
        </p:nvSpPr>
        <p:spPr>
          <a:xfrm>
            <a:off x="297814" y="1057275"/>
            <a:ext cx="53771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mn-ea"/>
              </a:rPr>
              <a:t>关系抽取经典模型</a:t>
            </a:r>
            <a:r>
              <a:rPr lang="en-US" altLang="zh-CN" dirty="0">
                <a:latin typeface="微软雅黑" panose="020B0503020204020204" pitchFamily="34" charset="-122"/>
                <a:ea typeface="微软雅黑" panose="020B0503020204020204" pitchFamily="34" charset="-122"/>
                <a:sym typeface="+mn-ea"/>
              </a:rPr>
              <a:t>-R-BERT</a:t>
            </a:r>
            <a:endParaRPr lang="zh-CN" altLang="en-US" dirty="0"/>
          </a:p>
        </p:txBody>
      </p:sp>
      <p:sp>
        <p:nvSpPr>
          <p:cNvPr id="5" name="文本框 4"/>
          <p:cNvSpPr txBox="1"/>
          <p:nvPr/>
        </p:nvSpPr>
        <p:spPr>
          <a:xfrm>
            <a:off x="2483485" y="5401945"/>
            <a:ext cx="818515" cy="368300"/>
          </a:xfrm>
          <a:prstGeom prst="rect">
            <a:avLst/>
          </a:prstGeom>
          <a:noFill/>
        </p:spPr>
        <p:txBody>
          <a:bodyPr wrap="square" rtlCol="0">
            <a:spAutoFit/>
          </a:bodyPr>
          <a:lstStyle/>
          <a:p>
            <a:pPr algn="ctr"/>
            <a:r>
              <a:rPr lang="en-US" altLang="zh-CN" dirty="0"/>
              <a:t>BERT</a:t>
            </a:r>
          </a:p>
        </p:txBody>
      </p:sp>
      <p:pic>
        <p:nvPicPr>
          <p:cNvPr id="8" name="图片 7"/>
          <p:cNvPicPr>
            <a:picLocks noChangeAspect="1"/>
          </p:cNvPicPr>
          <p:nvPr/>
        </p:nvPicPr>
        <p:blipFill>
          <a:blip r:embed="rId2"/>
          <a:stretch>
            <a:fillRect/>
          </a:stretch>
        </p:blipFill>
        <p:spPr>
          <a:xfrm>
            <a:off x="0" y="1642110"/>
            <a:ext cx="5785485" cy="3543300"/>
          </a:xfrm>
          <a:prstGeom prst="rect">
            <a:avLst/>
          </a:prstGeom>
        </p:spPr>
      </p:pic>
      <p:sp>
        <p:nvSpPr>
          <p:cNvPr id="9" name="文本框 8"/>
          <p:cNvSpPr txBox="1"/>
          <p:nvPr/>
        </p:nvSpPr>
        <p:spPr>
          <a:xfrm>
            <a:off x="5886450" y="1306195"/>
            <a:ext cx="3160395" cy="397031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该方法利用预训练的</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BERT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模型和</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目标实体信息</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解决关系分类问题</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我们</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定位目标实体，然后通过预</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训练架构和</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两个实体的相关编码转换信息。</a:t>
            </a: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为了能够定位两个目标实体，并将其信息转移到BERT中，在将整个</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问题输入BERT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前，在目标实体前后添加token，亦即符号“$”和“#”；</a:t>
            </a:r>
          </a:p>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最终，</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利用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BERT输出的[CLS]</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隐藏向量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和两个目标实体的</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隐藏向量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进行关系分类。</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21E20DE-0003-41D0-AE8E-5A41717A10F0}"/>
              </a:ext>
            </a:extLst>
          </p:cNvPr>
          <p:cNvSpPr>
            <a:spLocks noGrp="1"/>
          </p:cNvSpPr>
          <p:nvPr>
            <p:ph sz="quarter" idx="10"/>
          </p:nvPr>
        </p:nvSpPr>
        <p:spPr/>
        <p:txBody>
          <a:bodyPr/>
          <a:lstStyle/>
          <a:p>
            <a:r>
              <a:rPr lang="en-US" altLang="zh-CN" dirty="0"/>
              <a:t>Text Classification</a:t>
            </a:r>
            <a:endParaRPr lang="zh-CN" altLang="en-US" dirty="0"/>
          </a:p>
        </p:txBody>
      </p:sp>
      <p:sp>
        <p:nvSpPr>
          <p:cNvPr id="5" name="内容占位符 4">
            <a:extLst>
              <a:ext uri="{FF2B5EF4-FFF2-40B4-BE49-F238E27FC236}">
                <a16:creationId xmlns:a16="http://schemas.microsoft.com/office/drawing/2014/main" id="{54576D0E-2FD9-4235-B8C5-EE18C3E90E17}"/>
              </a:ext>
            </a:extLst>
          </p:cNvPr>
          <p:cNvSpPr>
            <a:spLocks noGrp="1"/>
          </p:cNvSpPr>
          <p:nvPr>
            <p:ph sz="quarter" idx="11"/>
          </p:nvPr>
        </p:nvSpPr>
        <p:spPr/>
        <p:txBody>
          <a:bodyPr/>
          <a:lstStyle/>
          <a:p>
            <a:r>
              <a:rPr lang="zh-CN" altLang="en-US" dirty="0"/>
              <a:t>文本分类</a:t>
            </a:r>
          </a:p>
        </p:txBody>
      </p:sp>
      <p:sp>
        <p:nvSpPr>
          <p:cNvPr id="6" name="文本占位符 5">
            <a:extLst>
              <a:ext uri="{FF2B5EF4-FFF2-40B4-BE49-F238E27FC236}">
                <a16:creationId xmlns:a16="http://schemas.microsoft.com/office/drawing/2014/main" id="{1F52B063-A486-4197-93F0-9F2779FBE235}"/>
              </a:ext>
            </a:extLst>
          </p:cNvPr>
          <p:cNvSpPr>
            <a:spLocks noGrp="1"/>
          </p:cNvSpPr>
          <p:nvPr>
            <p:ph type="body" sz="quarter" idx="12"/>
          </p:nvPr>
        </p:nvSpPr>
        <p:spPr/>
        <p:txBody>
          <a:bodyPr>
            <a:normAutofit/>
          </a:bodyPr>
          <a:lstStyle/>
          <a:p>
            <a:r>
              <a:rPr lang="zh-CN" altLang="en-US" dirty="0"/>
              <a:t>实验</a:t>
            </a:r>
            <a:r>
              <a:rPr lang="en-US" altLang="zh-CN" dirty="0"/>
              <a:t>3</a:t>
            </a:r>
            <a:r>
              <a:rPr lang="zh-CN" altLang="en-US" dirty="0"/>
              <a:t>内容</a:t>
            </a:r>
          </a:p>
        </p:txBody>
      </p:sp>
    </p:spTree>
    <p:extLst>
      <p:ext uri="{BB962C8B-B14F-4D97-AF65-F5344CB8AC3E}">
        <p14:creationId xmlns:p14="http://schemas.microsoft.com/office/powerpoint/2010/main" val="1799681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lnSpcReduction="10000"/>
          </a:bodyPr>
          <a:lstStyle/>
          <a:p>
            <a:r>
              <a:rPr lang="zh-CN" altLang="en-US" dirty="0"/>
              <a:t>词嵌入</a:t>
            </a:r>
          </a:p>
        </p:txBody>
      </p:sp>
      <p:sp>
        <p:nvSpPr>
          <p:cNvPr id="6" name="TextBox 5"/>
          <p:cNvSpPr txBox="1"/>
          <p:nvPr/>
        </p:nvSpPr>
        <p:spPr>
          <a:xfrm>
            <a:off x="377070" y="931567"/>
            <a:ext cx="8427565" cy="2923877"/>
          </a:xfrm>
          <a:prstGeom prst="rect">
            <a:avLst/>
          </a:prstGeom>
          <a:noFill/>
        </p:spPr>
        <p:txBody>
          <a:bodyPr wrap="square" rtlCol="0">
            <a:spAutoFit/>
          </a:bodyPr>
          <a:lstStyle/>
          <a:p>
            <a:pPr>
              <a:spcAft>
                <a:spcPts val="1200"/>
              </a:spcAft>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任务还未采用深度学习方法的时候，对于自然语言</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常</a:t>
            </a:r>
            <a:r>
              <a:rPr lang="zh-CN" altLang="en-US" dirty="0" smtClean="0">
                <a:latin typeface="微软雅黑" panose="020B0503020204020204" pitchFamily="34" charset="-122"/>
                <a:ea typeface="微软雅黑" panose="020B0503020204020204" pitchFamily="34" charset="-122"/>
              </a:rPr>
              <a:t>采用</a:t>
            </a:r>
            <a:r>
              <a:rPr lang="zh-CN" altLang="en-US" dirty="0">
                <a:latin typeface="微软雅黑" panose="020B0503020204020204" pitchFamily="34" charset="-122"/>
                <a:ea typeface="微软雅黑" panose="020B0503020204020204" pitchFamily="34" charset="-122"/>
              </a:rPr>
              <a:t>模式匹配的方式来进行自然语言处理。例如对于某个文本分类任务：</a:t>
            </a:r>
            <a:endParaRPr lang="en-US" altLang="zh-CN" dirty="0">
              <a:latin typeface="微软雅黑" panose="020B0503020204020204" pitchFamily="34" charset="-122"/>
              <a:ea typeface="微软雅黑" panose="020B0503020204020204" pitchFamily="34" charset="-122"/>
            </a:endParaRPr>
          </a:p>
          <a:p>
            <a:pPr>
              <a:spcAft>
                <a:spcPts val="1200"/>
              </a:spcAft>
            </a:pPr>
            <a:r>
              <a:rPr lang="zh-CN" altLang="en-US" b="1" dirty="0">
                <a:latin typeface="微软雅黑" panose="020B0503020204020204" pitchFamily="34" charset="-122"/>
                <a:ea typeface="微软雅黑" panose="020B0503020204020204" pitchFamily="34" charset="-122"/>
              </a:rPr>
              <a:t>编制模板：</a:t>
            </a:r>
            <a:endParaRPr lang="en-US" altLang="zh-CN" b="1" dirty="0">
              <a:latin typeface="微软雅黑" panose="020B0503020204020204" pitchFamily="34" charset="-122"/>
              <a:ea typeface="微软雅黑" panose="020B0503020204020204" pitchFamily="34" charset="-122"/>
            </a:endParaRPr>
          </a:p>
          <a:p>
            <a:pPr>
              <a:spcAft>
                <a:spcPts val="1200"/>
              </a:spcAft>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首都</a:t>
            </a:r>
            <a:r>
              <a:rPr lang="en-US" altLang="zh-CN" b="1" dirty="0">
                <a:latin typeface="微软雅黑" panose="020B0503020204020204" pitchFamily="34" charset="-122"/>
                <a:ea typeface="微软雅黑" panose="020B0503020204020204" pitchFamily="34" charset="-122"/>
              </a:rPr>
              <a:t>.*  ;  .*</a:t>
            </a:r>
            <a:r>
              <a:rPr lang="zh-CN" altLang="en-US" b="1" dirty="0">
                <a:latin typeface="微软雅黑" panose="020B0503020204020204" pitchFamily="34" charset="-122"/>
                <a:ea typeface="微软雅黑" panose="020B0503020204020204" pitchFamily="34" charset="-122"/>
              </a:rPr>
              <a:t>首府</a:t>
            </a:r>
            <a:r>
              <a:rPr lang="en-US" altLang="zh-CN"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首都</a:t>
            </a:r>
            <a:endParaRPr lang="en-US" altLang="zh-CN" b="1" dirty="0">
              <a:latin typeface="微软雅黑" panose="020B0503020204020204" pitchFamily="34" charset="-122"/>
              <a:ea typeface="微软雅黑" panose="020B0503020204020204" pitchFamily="34" charset="-122"/>
            </a:endParaRPr>
          </a:p>
          <a:p>
            <a:pPr>
              <a:spcAft>
                <a:spcPts val="1200"/>
              </a:spcAft>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位于</a:t>
            </a:r>
            <a:r>
              <a:rPr lang="en-US" altLang="zh-CN" b="1" dirty="0">
                <a:latin typeface="微软雅黑" panose="020B0503020204020204" pitchFamily="34" charset="-122"/>
                <a:ea typeface="微软雅黑" panose="020B0503020204020204" pitchFamily="34" charset="-122"/>
              </a:rPr>
              <a:t>.* ; .*</a:t>
            </a:r>
            <a:r>
              <a:rPr lang="zh-CN" altLang="en-US" b="1" dirty="0">
                <a:latin typeface="微软雅黑" panose="020B0503020204020204" pitchFamily="34" charset="-122"/>
                <a:ea typeface="微软雅黑" panose="020B0503020204020204" pitchFamily="34" charset="-122"/>
              </a:rPr>
              <a:t>坐落于</a:t>
            </a:r>
            <a:r>
              <a:rPr lang="en-US" altLang="zh-CN"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位于</a:t>
            </a:r>
            <a:r>
              <a:rPr lang="en-US" altLang="zh-CN" b="1" dirty="0">
                <a:latin typeface="微软雅黑" panose="020B0503020204020204" pitchFamily="34" charset="-122"/>
                <a:ea typeface="微软雅黑" panose="020B0503020204020204" pitchFamily="34" charset="-122"/>
              </a:rPr>
              <a:t> </a:t>
            </a:r>
          </a:p>
          <a:p>
            <a:pPr>
              <a:spcAft>
                <a:spcPts val="1200"/>
              </a:spcAft>
            </a:pPr>
            <a:r>
              <a:rPr lang="zh-CN" altLang="en-US" dirty="0">
                <a:latin typeface="微软雅黑" panose="020B0503020204020204" pitchFamily="34" charset="-122"/>
                <a:ea typeface="微软雅黑" panose="020B0503020204020204" pitchFamily="34" charset="-122"/>
              </a:rPr>
              <a:t>那么对于一句话“北京是中国的</a:t>
            </a:r>
            <a:r>
              <a:rPr lang="zh-CN" altLang="en-US" b="1" dirty="0">
                <a:solidFill>
                  <a:srgbClr val="FF0000"/>
                </a:solidFill>
                <a:latin typeface="微软雅黑" panose="020B0503020204020204" pitchFamily="34" charset="-122"/>
                <a:ea typeface="微软雅黑" panose="020B0503020204020204" pitchFamily="34" charset="-122"/>
              </a:rPr>
              <a:t>首都</a:t>
            </a:r>
            <a:r>
              <a:rPr lang="zh-CN" altLang="en-US" dirty="0">
                <a:latin typeface="微软雅黑" panose="020B0503020204020204" pitchFamily="34" charset="-122"/>
                <a:ea typeface="微软雅黑" panose="020B0503020204020204" pitchFamily="34" charset="-122"/>
              </a:rPr>
              <a:t>”，模式匹配之后，会符合模板</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，于是这句话被分类为“首都”；另一句话“宝岛台湾</a:t>
            </a:r>
            <a:r>
              <a:rPr lang="zh-CN" altLang="en-US" b="1" dirty="0">
                <a:solidFill>
                  <a:srgbClr val="FF0000"/>
                </a:solidFill>
                <a:latin typeface="微软雅黑" panose="020B0503020204020204" pitchFamily="34" charset="-122"/>
                <a:ea typeface="微软雅黑" panose="020B0503020204020204" pitchFamily="34" charset="-122"/>
              </a:rPr>
              <a:t>位于</a:t>
            </a:r>
            <a:r>
              <a:rPr lang="zh-CN" altLang="en-US" dirty="0">
                <a:latin typeface="微软雅黑" panose="020B0503020204020204" pitchFamily="34" charset="-122"/>
                <a:ea typeface="微软雅黑" panose="020B0503020204020204" pitchFamily="34" charset="-122"/>
              </a:rPr>
              <a:t>中国的东南方”，符合模板</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，于是这句话被分类为“位于”。</a:t>
            </a:r>
            <a:endParaRPr lang="en-US" altLang="zh-CN" dirty="0">
              <a:latin typeface="微软雅黑" panose="020B0503020204020204" pitchFamily="34" charset="-122"/>
              <a:ea typeface="微软雅黑" panose="020B0503020204020204" pitchFamily="34" charset="-122"/>
            </a:endParaRPr>
          </a:p>
        </p:txBody>
      </p:sp>
      <p:sp>
        <p:nvSpPr>
          <p:cNvPr id="7" name="TextBox 6"/>
          <p:cNvSpPr txBox="1"/>
          <p:nvPr/>
        </p:nvSpPr>
        <p:spPr>
          <a:xfrm>
            <a:off x="377069" y="4170518"/>
            <a:ext cx="8427565"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但是这样的方法，需要大量的人力来编制模板，而且一旦更换了新的数据集，所有的模板可能都需要更新，费时费力，而且无法做到包罗万象，</a:t>
            </a:r>
            <a:r>
              <a:rPr lang="zh-CN" altLang="en-US" b="1" dirty="0" smtClean="0">
                <a:latin typeface="微软雅黑" panose="020B0503020204020204" pitchFamily="34" charset="-122"/>
                <a:ea typeface="微软雅黑" panose="020B0503020204020204" pitchFamily="34" charset="-122"/>
              </a:rPr>
              <a:t>准确率较低</a:t>
            </a:r>
            <a:r>
              <a:rPr lang="zh-CN" altLang="en-US" b="1" dirty="0">
                <a:latin typeface="微软雅黑" panose="020B0503020204020204" pitchFamily="34" charset="-122"/>
                <a:ea typeface="微软雅黑" panose="020B0503020204020204" pitchFamily="34" charset="-122"/>
              </a:rPr>
              <a:t>。</a:t>
            </a:r>
          </a:p>
        </p:txBody>
      </p:sp>
      <p:sp>
        <p:nvSpPr>
          <p:cNvPr id="8" name="TextBox 7"/>
          <p:cNvSpPr txBox="1"/>
          <p:nvPr/>
        </p:nvSpPr>
        <p:spPr>
          <a:xfrm>
            <a:off x="377070" y="4905806"/>
            <a:ext cx="8427565" cy="129266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使用计算机进行线性拟合做回归</a:t>
            </a:r>
            <a:r>
              <a:rPr lang="zh-CN" altLang="en-US" dirty="0" smtClean="0">
                <a:latin typeface="微软雅黑" panose="020B0503020204020204" pitchFamily="34" charset="-122"/>
                <a:ea typeface="微软雅黑" panose="020B0503020204020204" pitchFamily="34" charset="-122"/>
              </a:rPr>
              <a:t>问题起源较</a:t>
            </a:r>
            <a:r>
              <a:rPr lang="zh-CN" altLang="en-US" dirty="0">
                <a:latin typeface="微软雅黑" panose="020B0503020204020204" pitchFamily="34" charset="-122"/>
                <a:ea typeface="微软雅黑" panose="020B0503020204020204" pitchFamily="34" charset="-122"/>
              </a:rPr>
              <a:t>早，因为输入输出数据都为</a:t>
            </a:r>
            <a:r>
              <a:rPr lang="zh-CN" altLang="en-US" b="1" dirty="0">
                <a:solidFill>
                  <a:srgbClr val="FF0000"/>
                </a:solidFill>
                <a:latin typeface="微软雅黑" panose="020B0503020204020204" pitchFamily="34" charset="-122"/>
                <a:ea typeface="微软雅黑" panose="020B0503020204020204" pitchFamily="34" charset="-122"/>
              </a:rPr>
              <a:t>数字</a:t>
            </a:r>
            <a:r>
              <a:rPr lang="zh-CN" altLang="en-US" dirty="0">
                <a:latin typeface="微软雅黑" panose="020B0503020204020204" pitchFamily="34" charset="-122"/>
                <a:ea typeface="微软雅黑" panose="020B0503020204020204" pitchFamily="34" charset="-122"/>
              </a:rPr>
              <a:t>；而对于自然语言来说，输入数据为</a:t>
            </a:r>
            <a:r>
              <a:rPr lang="zh-CN" altLang="en-US" b="1" dirty="0">
                <a:solidFill>
                  <a:srgbClr val="FF0000"/>
                </a:solidFill>
                <a:latin typeface="微软雅黑" panose="020B0503020204020204" pitchFamily="34" charset="-122"/>
                <a:ea typeface="微软雅黑" panose="020B0503020204020204" pitchFamily="34" charset="-122"/>
              </a:rPr>
              <a:t>符号</a:t>
            </a:r>
            <a:r>
              <a:rPr lang="zh-CN" altLang="en-US" dirty="0">
                <a:latin typeface="微软雅黑" panose="020B0503020204020204" pitchFamily="34" charset="-122"/>
                <a:ea typeface="微软雅黑" panose="020B0503020204020204" pitchFamily="34" charset="-122"/>
              </a:rPr>
              <a:t>而非数字。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怎样才能</a:t>
            </a:r>
            <a:r>
              <a:rPr lang="zh-CN" altLang="en-US" sz="2400" b="1" dirty="0">
                <a:latin typeface="微软雅黑" panose="020B0503020204020204" pitchFamily="34" charset="-122"/>
                <a:ea typeface="微软雅黑" panose="020B0503020204020204" pitchFamily="34" charset="-122"/>
              </a:rPr>
              <a:t>让计算机“认识”输入的自然语言呢？</a:t>
            </a:r>
          </a:p>
        </p:txBody>
      </p:sp>
    </p:spTree>
    <p:extLst>
      <p:ext uri="{BB962C8B-B14F-4D97-AF65-F5344CB8AC3E}">
        <p14:creationId xmlns:p14="http://schemas.microsoft.com/office/powerpoint/2010/main" val="3649772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03C4729-E52E-482F-9FCC-18147CF93E15}"/>
              </a:ext>
            </a:extLst>
          </p:cNvPr>
          <p:cNvSpPr>
            <a:spLocks noGrp="1"/>
          </p:cNvSpPr>
          <p:nvPr>
            <p:ph sz="quarter" idx="10"/>
          </p:nvPr>
        </p:nvSpPr>
        <p:spPr>
          <a:xfrm>
            <a:off x="348684" y="429047"/>
            <a:ext cx="7204898" cy="420252"/>
          </a:xfrm>
        </p:spPr>
        <p:txBody>
          <a:bodyPr/>
          <a:lstStyle/>
          <a:p>
            <a:r>
              <a:rPr lang="zh-CN" altLang="en-US" dirty="0"/>
              <a:t>实验目的</a:t>
            </a:r>
          </a:p>
        </p:txBody>
      </p:sp>
      <p:sp>
        <p:nvSpPr>
          <p:cNvPr id="6" name="文本框 5">
            <a:extLst>
              <a:ext uri="{FF2B5EF4-FFF2-40B4-BE49-F238E27FC236}">
                <a16:creationId xmlns:a16="http://schemas.microsoft.com/office/drawing/2014/main" id="{49EAF5A5-CDBF-4580-BD73-CCD4A31129C3}"/>
              </a:ext>
            </a:extLst>
          </p:cNvPr>
          <p:cNvSpPr txBox="1"/>
          <p:nvPr/>
        </p:nvSpPr>
        <p:spPr>
          <a:xfrm>
            <a:off x="348684" y="1961965"/>
            <a:ext cx="8446631" cy="3416320"/>
          </a:xfrm>
          <a:prstGeom prst="rect">
            <a:avLst/>
          </a:prstGeom>
          <a:noFill/>
        </p:spPr>
        <p:txBody>
          <a:bodyPr wrap="square" rtlCol="0">
            <a:spAutoFit/>
          </a:bodyPr>
          <a:lstStyle/>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通过将符号化的文本转换为对应的</a:t>
            </a:r>
            <a:r>
              <a:rPr lang="zh-CN" altLang="en-US" sz="2400" b="1" dirty="0">
                <a:latin typeface="微软雅黑" panose="020B0503020204020204" pitchFamily="34" charset="-122"/>
                <a:ea typeface="微软雅黑" panose="020B0503020204020204" pitchFamily="34" charset="-122"/>
              </a:rPr>
              <a:t>向量序列</a:t>
            </a:r>
            <a:r>
              <a:rPr lang="zh-CN" altLang="en-US" sz="2400" dirty="0">
                <a:latin typeface="微软雅黑" panose="020B0503020204020204" pitchFamily="34" charset="-122"/>
                <a:ea typeface="微软雅黑" panose="020B0503020204020204" pitchFamily="34" charset="-122"/>
              </a:rPr>
              <a:t>，使学生掌握</a:t>
            </a:r>
            <a:r>
              <a:rPr lang="zh-CN" altLang="en-US" sz="2400" b="1" dirty="0">
                <a:latin typeface="微软雅黑" panose="020B0503020204020204" pitchFamily="34" charset="-122"/>
                <a:ea typeface="微软雅黑" panose="020B0503020204020204" pitchFamily="34" charset="-122"/>
              </a:rPr>
              <a:t>从词到向量</a:t>
            </a:r>
            <a:r>
              <a:rPr lang="zh-CN" altLang="en-US" sz="2400" dirty="0">
                <a:latin typeface="微软雅黑" panose="020B0503020204020204" pitchFamily="34" charset="-122"/>
                <a:ea typeface="微软雅黑" panose="020B0503020204020204" pitchFamily="34" charset="-122"/>
              </a:rPr>
              <a:t>的转换过程，进而更快地入门</a:t>
            </a:r>
            <a:r>
              <a:rPr lang="en-US" altLang="zh-CN" sz="2400" dirty="0">
                <a:latin typeface="微软雅黑" panose="020B0503020204020204" pitchFamily="34" charset="-122"/>
                <a:ea typeface="微软雅黑" panose="020B0503020204020204" pitchFamily="34" charset="-122"/>
              </a:rPr>
              <a:t>NLP</a:t>
            </a:r>
            <a:r>
              <a:rPr lang="zh-CN" altLang="en-US" sz="2400" dirty="0">
                <a:latin typeface="微软雅黑" panose="020B0503020204020204" pitchFamily="34" charset="-122"/>
                <a:ea typeface="微软雅黑" panose="020B0503020204020204" pitchFamily="34" charset="-122"/>
              </a:rPr>
              <a:t>相关任务。</a:t>
            </a: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通过将嵌入后的词语进行</a:t>
            </a:r>
            <a:r>
              <a:rPr lang="zh-CN" altLang="en-US" sz="2400" b="1" dirty="0">
                <a:latin typeface="微软雅黑" panose="020B0503020204020204" pitchFamily="34" charset="-122"/>
                <a:ea typeface="微软雅黑" panose="020B0503020204020204" pitchFamily="34" charset="-122"/>
              </a:rPr>
              <a:t>卷积等特征提取</a:t>
            </a:r>
            <a:r>
              <a:rPr lang="zh-CN" altLang="en-US" sz="2400" dirty="0">
                <a:latin typeface="微软雅黑" panose="020B0503020204020204" pitchFamily="34" charset="-122"/>
                <a:ea typeface="微软雅黑" panose="020B0503020204020204" pitchFamily="34" charset="-122"/>
              </a:rPr>
              <a:t>操作，从而将文本进行</a:t>
            </a:r>
            <a:r>
              <a:rPr lang="zh-CN" altLang="en-US" sz="2400" b="1" dirty="0">
                <a:latin typeface="微软雅黑" panose="020B0503020204020204" pitchFamily="34" charset="-122"/>
                <a:ea typeface="微软雅黑" panose="020B0503020204020204" pitchFamily="34" charset="-122"/>
              </a:rPr>
              <a:t>分类</a:t>
            </a:r>
            <a:r>
              <a:rPr lang="zh-CN" altLang="en-US" sz="2400" dirty="0">
                <a:latin typeface="微软雅黑" panose="020B0503020204020204" pitchFamily="34" charset="-122"/>
                <a:ea typeface="微软雅黑" panose="020B0503020204020204" pitchFamily="34" charset="-122"/>
              </a:rPr>
              <a:t>，能够使学生更直观地理解自然语言的处理过程，为后续的</a:t>
            </a:r>
            <a:r>
              <a:rPr lang="en-US" altLang="zh-CN" sz="2400" dirty="0">
                <a:latin typeface="微软雅黑" panose="020B0503020204020204" pitchFamily="34" charset="-122"/>
                <a:ea typeface="微软雅黑" panose="020B0503020204020204" pitchFamily="34" charset="-122"/>
              </a:rPr>
              <a:t>NLP</a:t>
            </a:r>
            <a:r>
              <a:rPr lang="zh-CN" altLang="en-US" sz="2400" dirty="0">
                <a:latin typeface="微软雅黑" panose="020B0503020204020204" pitchFamily="34" charset="-122"/>
                <a:ea typeface="微软雅黑" panose="020B0503020204020204" pitchFamily="34" charset="-122"/>
              </a:rPr>
              <a:t>任务做铺垫。</a:t>
            </a: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4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400" dirty="0">
                <a:latin typeface="微软雅黑" panose="020B0503020204020204" pitchFamily="34" charset="-122"/>
                <a:ea typeface="微软雅黑" panose="020B0503020204020204" pitchFamily="34" charset="-122"/>
              </a:rPr>
              <a:t>设置</a:t>
            </a:r>
            <a:r>
              <a:rPr lang="zh-CN" altLang="en-US" sz="2400" b="1" dirty="0">
                <a:latin typeface="微软雅黑" panose="020B0503020204020204" pitchFamily="34" charset="-122"/>
                <a:ea typeface="微软雅黑" panose="020B0503020204020204" pitchFamily="34" charset="-122"/>
              </a:rPr>
              <a:t>开放式的模型设计框架</a:t>
            </a:r>
            <a:r>
              <a:rPr lang="zh-CN" altLang="en-US" sz="2400" dirty="0">
                <a:latin typeface="微软雅黑" panose="020B0503020204020204" pitchFamily="34" charset="-122"/>
                <a:ea typeface="微软雅黑" panose="020B0503020204020204" pitchFamily="34" charset="-122"/>
              </a:rPr>
              <a:t>，能够使学生发挥想象力和创造力去创造更高效的模型。</a:t>
            </a:r>
          </a:p>
        </p:txBody>
      </p:sp>
    </p:spTree>
    <p:extLst>
      <p:ext uri="{BB962C8B-B14F-4D97-AF65-F5344CB8AC3E}">
        <p14:creationId xmlns:p14="http://schemas.microsoft.com/office/powerpoint/2010/main" val="35152394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7B39D0-D40E-48D5-B35F-EDC1F6408627}"/>
              </a:ext>
            </a:extLst>
          </p:cNvPr>
          <p:cNvSpPr>
            <a:spLocks noGrp="1"/>
          </p:cNvSpPr>
          <p:nvPr>
            <p:ph sz="quarter" idx="10"/>
          </p:nvPr>
        </p:nvSpPr>
        <p:spPr/>
        <p:txBody>
          <a:bodyPr/>
          <a:lstStyle/>
          <a:p>
            <a:r>
              <a:rPr lang="zh-CN" altLang="en-US" dirty="0"/>
              <a:t>实验原理</a:t>
            </a:r>
          </a:p>
        </p:txBody>
      </p:sp>
      <p:sp>
        <p:nvSpPr>
          <p:cNvPr id="3" name="文本框 2">
            <a:extLst>
              <a:ext uri="{FF2B5EF4-FFF2-40B4-BE49-F238E27FC236}">
                <a16:creationId xmlns:a16="http://schemas.microsoft.com/office/drawing/2014/main" id="{2D5045D6-52D0-4509-A75B-24DAFDC18399}"/>
              </a:ext>
            </a:extLst>
          </p:cNvPr>
          <p:cNvSpPr txBox="1"/>
          <p:nvPr/>
        </p:nvSpPr>
        <p:spPr>
          <a:xfrm>
            <a:off x="297874" y="1063432"/>
            <a:ext cx="185659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基础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词嵌入</a:t>
            </a:r>
          </a:p>
        </p:txBody>
      </p:sp>
      <p:graphicFrame>
        <p:nvGraphicFramePr>
          <p:cNvPr id="4" name="表格 3">
            <a:extLst>
              <a:ext uri="{FF2B5EF4-FFF2-40B4-BE49-F238E27FC236}">
                <a16:creationId xmlns:a16="http://schemas.microsoft.com/office/drawing/2014/main" id="{46C8FCE8-726D-4A0E-9D2E-4D8BA5F46F1B}"/>
              </a:ext>
            </a:extLst>
          </p:cNvPr>
          <p:cNvGraphicFramePr>
            <a:graphicFrameLocks noGrp="1"/>
          </p:cNvGraphicFramePr>
          <p:nvPr/>
        </p:nvGraphicFramePr>
        <p:xfrm>
          <a:off x="3270184" y="1741190"/>
          <a:ext cx="5329566" cy="370840"/>
        </p:xfrm>
        <a:graphic>
          <a:graphicData uri="http://schemas.openxmlformats.org/drawingml/2006/table">
            <a:tbl>
              <a:tblPr firstRow="1" bandRow="1">
                <a:tableStyleId>{5940675A-B579-460E-94D1-54222C63F5DA}</a:tableStyleId>
              </a:tblPr>
              <a:tblGrid>
                <a:gridCol w="484506">
                  <a:extLst>
                    <a:ext uri="{9D8B030D-6E8A-4147-A177-3AD203B41FA5}">
                      <a16:colId xmlns:a16="http://schemas.microsoft.com/office/drawing/2014/main" val="2181786536"/>
                    </a:ext>
                  </a:extLst>
                </a:gridCol>
                <a:gridCol w="484506">
                  <a:extLst>
                    <a:ext uri="{9D8B030D-6E8A-4147-A177-3AD203B41FA5}">
                      <a16:colId xmlns:a16="http://schemas.microsoft.com/office/drawing/2014/main" val="2949146373"/>
                    </a:ext>
                  </a:extLst>
                </a:gridCol>
                <a:gridCol w="484506">
                  <a:extLst>
                    <a:ext uri="{9D8B030D-6E8A-4147-A177-3AD203B41FA5}">
                      <a16:colId xmlns:a16="http://schemas.microsoft.com/office/drawing/2014/main" val="145724467"/>
                    </a:ext>
                  </a:extLst>
                </a:gridCol>
                <a:gridCol w="484506">
                  <a:extLst>
                    <a:ext uri="{9D8B030D-6E8A-4147-A177-3AD203B41FA5}">
                      <a16:colId xmlns:a16="http://schemas.microsoft.com/office/drawing/2014/main" val="4013237132"/>
                    </a:ext>
                  </a:extLst>
                </a:gridCol>
                <a:gridCol w="484506">
                  <a:extLst>
                    <a:ext uri="{9D8B030D-6E8A-4147-A177-3AD203B41FA5}">
                      <a16:colId xmlns:a16="http://schemas.microsoft.com/office/drawing/2014/main" val="2948927121"/>
                    </a:ext>
                  </a:extLst>
                </a:gridCol>
                <a:gridCol w="484506">
                  <a:extLst>
                    <a:ext uri="{9D8B030D-6E8A-4147-A177-3AD203B41FA5}">
                      <a16:colId xmlns:a16="http://schemas.microsoft.com/office/drawing/2014/main" val="3140381099"/>
                    </a:ext>
                  </a:extLst>
                </a:gridCol>
                <a:gridCol w="484506">
                  <a:extLst>
                    <a:ext uri="{9D8B030D-6E8A-4147-A177-3AD203B41FA5}">
                      <a16:colId xmlns:a16="http://schemas.microsoft.com/office/drawing/2014/main" val="3546828233"/>
                    </a:ext>
                  </a:extLst>
                </a:gridCol>
                <a:gridCol w="484506">
                  <a:extLst>
                    <a:ext uri="{9D8B030D-6E8A-4147-A177-3AD203B41FA5}">
                      <a16:colId xmlns:a16="http://schemas.microsoft.com/office/drawing/2014/main" val="1812631799"/>
                    </a:ext>
                  </a:extLst>
                </a:gridCol>
                <a:gridCol w="484506">
                  <a:extLst>
                    <a:ext uri="{9D8B030D-6E8A-4147-A177-3AD203B41FA5}">
                      <a16:colId xmlns:a16="http://schemas.microsoft.com/office/drawing/2014/main" val="2925312661"/>
                    </a:ext>
                  </a:extLst>
                </a:gridCol>
                <a:gridCol w="484506">
                  <a:extLst>
                    <a:ext uri="{9D8B030D-6E8A-4147-A177-3AD203B41FA5}">
                      <a16:colId xmlns:a16="http://schemas.microsoft.com/office/drawing/2014/main" val="3246742007"/>
                    </a:ext>
                  </a:extLst>
                </a:gridCol>
                <a:gridCol w="484506">
                  <a:extLst>
                    <a:ext uri="{9D8B030D-6E8A-4147-A177-3AD203B41FA5}">
                      <a16:colId xmlns:a16="http://schemas.microsoft.com/office/drawing/2014/main" val="3835610930"/>
                    </a:ext>
                  </a:extLst>
                </a:gridCol>
              </a:tblGrid>
              <a:tr h="370840">
                <a:tc>
                  <a:txBody>
                    <a:bodyPr/>
                    <a:lstStyle/>
                    <a:p>
                      <a:pPr algn="ctr"/>
                      <a:r>
                        <a:rPr lang="zh-CN" altLang="en-US" dirty="0"/>
                        <a:t>北</a:t>
                      </a:r>
                    </a:p>
                  </a:txBody>
                  <a:tcPr anchor="ctr"/>
                </a:tc>
                <a:tc>
                  <a:txBody>
                    <a:bodyPr/>
                    <a:lstStyle/>
                    <a:p>
                      <a:pPr algn="ctr"/>
                      <a:r>
                        <a:rPr lang="zh-CN" altLang="en-US" dirty="0"/>
                        <a:t>京</a:t>
                      </a:r>
                    </a:p>
                  </a:txBody>
                  <a:tcPr anchor="ctr"/>
                </a:tc>
                <a:tc>
                  <a:txBody>
                    <a:bodyPr/>
                    <a:lstStyle/>
                    <a:p>
                      <a:pPr algn="ctr"/>
                      <a:r>
                        <a:rPr lang="zh-CN" altLang="en-US" dirty="0"/>
                        <a:t>是</a:t>
                      </a:r>
                    </a:p>
                  </a:txBody>
                  <a:tcPr anchor="ctr"/>
                </a:tc>
                <a:tc>
                  <a:txBody>
                    <a:bodyPr/>
                    <a:lstStyle/>
                    <a:p>
                      <a:pPr algn="ctr"/>
                      <a:r>
                        <a:rPr lang="zh-CN" altLang="en-US" dirty="0"/>
                        <a:t>伟</a:t>
                      </a:r>
                    </a:p>
                  </a:txBody>
                  <a:tcPr anchor="ctr"/>
                </a:tc>
                <a:tc>
                  <a:txBody>
                    <a:bodyPr/>
                    <a:lstStyle/>
                    <a:p>
                      <a:pPr algn="ctr"/>
                      <a:r>
                        <a:rPr lang="zh-CN" altLang="en-US" dirty="0"/>
                        <a:t>大</a:t>
                      </a:r>
                    </a:p>
                  </a:txBody>
                  <a:tcPr anchor="ctr"/>
                </a:tc>
                <a:tc>
                  <a:txBody>
                    <a:bodyPr/>
                    <a:lstStyle/>
                    <a:p>
                      <a:pPr algn="ctr"/>
                      <a:r>
                        <a:rPr lang="zh-CN" altLang="en-US" dirty="0"/>
                        <a:t>的</a:t>
                      </a:r>
                    </a:p>
                  </a:txBody>
                  <a:tcPr anchor="ctr"/>
                </a:tc>
                <a:tc>
                  <a:txBody>
                    <a:bodyPr/>
                    <a:lstStyle/>
                    <a:p>
                      <a:pPr algn="ctr"/>
                      <a:r>
                        <a:rPr lang="zh-CN" altLang="en-US" dirty="0"/>
                        <a:t>中</a:t>
                      </a:r>
                    </a:p>
                  </a:txBody>
                  <a:tcPr anchor="ctr"/>
                </a:tc>
                <a:tc>
                  <a:txBody>
                    <a:bodyPr/>
                    <a:lstStyle/>
                    <a:p>
                      <a:pPr algn="ctr"/>
                      <a:r>
                        <a:rPr lang="zh-CN" altLang="en-US" dirty="0"/>
                        <a:t>国</a:t>
                      </a:r>
                    </a:p>
                  </a:txBody>
                  <a:tcPr anchor="ctr"/>
                </a:tc>
                <a:tc>
                  <a:txBody>
                    <a:bodyPr/>
                    <a:lstStyle/>
                    <a:p>
                      <a:pPr algn="ctr"/>
                      <a:r>
                        <a:rPr lang="zh-CN" altLang="en-US" dirty="0"/>
                        <a:t>的</a:t>
                      </a:r>
                    </a:p>
                  </a:txBody>
                  <a:tcPr anchor="ctr"/>
                </a:tc>
                <a:tc>
                  <a:txBody>
                    <a:bodyPr/>
                    <a:lstStyle/>
                    <a:p>
                      <a:pPr algn="ctr"/>
                      <a:r>
                        <a:rPr lang="zh-CN" altLang="en-US" dirty="0"/>
                        <a:t>首</a:t>
                      </a:r>
                    </a:p>
                  </a:txBody>
                  <a:tcPr anchor="ctr"/>
                </a:tc>
                <a:tc>
                  <a:txBody>
                    <a:bodyPr/>
                    <a:lstStyle/>
                    <a:p>
                      <a:pPr algn="ctr"/>
                      <a:r>
                        <a:rPr lang="zh-CN" altLang="en-US" dirty="0"/>
                        <a:t>都</a:t>
                      </a:r>
                    </a:p>
                  </a:txBody>
                  <a:tcPr anchor="ctr"/>
                </a:tc>
                <a:extLst>
                  <a:ext uri="{0D108BD9-81ED-4DB2-BD59-A6C34878D82A}">
                    <a16:rowId xmlns:a16="http://schemas.microsoft.com/office/drawing/2014/main" val="4118195420"/>
                  </a:ext>
                </a:extLst>
              </a:tr>
            </a:tbl>
          </a:graphicData>
        </a:graphic>
      </p:graphicFrame>
      <p:sp>
        <p:nvSpPr>
          <p:cNvPr id="5" name="箭头: 下 4">
            <a:extLst>
              <a:ext uri="{FF2B5EF4-FFF2-40B4-BE49-F238E27FC236}">
                <a16:creationId xmlns:a16="http://schemas.microsoft.com/office/drawing/2014/main" id="{7F6EF3A2-724E-44CD-ADCB-F7BF28F3B1C8}"/>
              </a:ext>
            </a:extLst>
          </p:cNvPr>
          <p:cNvSpPr/>
          <p:nvPr/>
        </p:nvSpPr>
        <p:spPr>
          <a:xfrm>
            <a:off x="5273339" y="2299317"/>
            <a:ext cx="1313895" cy="37084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D60271D-D30F-4248-AF04-B8D33440141F}"/>
              </a:ext>
            </a:extLst>
          </p:cNvPr>
          <p:cNvGrpSpPr/>
          <p:nvPr/>
        </p:nvGrpSpPr>
        <p:grpSpPr>
          <a:xfrm>
            <a:off x="3270184" y="3951335"/>
            <a:ext cx="461665" cy="1461655"/>
            <a:chOff x="554763" y="2905461"/>
            <a:chExt cx="461665" cy="1461655"/>
          </a:xfrm>
        </p:grpSpPr>
        <p:sp>
          <p:nvSpPr>
            <p:cNvPr id="7" name="矩形 6">
              <a:extLst>
                <a:ext uri="{FF2B5EF4-FFF2-40B4-BE49-F238E27FC236}">
                  <a16:creationId xmlns:a16="http://schemas.microsoft.com/office/drawing/2014/main" id="{DF2C4E1E-1FA7-4E78-8105-B3F3ED4D5BC1}"/>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1458B84-60DD-4DD5-A991-73F57096008E}"/>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0A36B58-2BB4-4CCB-B648-967604DA6B89}"/>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F15EDB7-AECC-4E1B-B315-BD4AC69121F1}"/>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4BC2348-34B1-4198-8FFC-D096A816006E}"/>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12" name="组合 11">
            <a:extLst>
              <a:ext uri="{FF2B5EF4-FFF2-40B4-BE49-F238E27FC236}">
                <a16:creationId xmlns:a16="http://schemas.microsoft.com/office/drawing/2014/main" id="{75B9BD01-A86E-4D01-81C5-35C8A8C8637F}"/>
              </a:ext>
            </a:extLst>
          </p:cNvPr>
          <p:cNvGrpSpPr/>
          <p:nvPr/>
        </p:nvGrpSpPr>
        <p:grpSpPr>
          <a:xfrm>
            <a:off x="3754621" y="3951335"/>
            <a:ext cx="461665" cy="1461655"/>
            <a:chOff x="554763" y="2905461"/>
            <a:chExt cx="461665" cy="1461655"/>
          </a:xfrm>
        </p:grpSpPr>
        <p:sp>
          <p:nvSpPr>
            <p:cNvPr id="13" name="矩形 12">
              <a:extLst>
                <a:ext uri="{FF2B5EF4-FFF2-40B4-BE49-F238E27FC236}">
                  <a16:creationId xmlns:a16="http://schemas.microsoft.com/office/drawing/2014/main" id="{56FADFC2-E9A5-496D-AF02-FD2755C9EC30}"/>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5822BD6-2D5A-479B-8911-F8B0B8FE6F20}"/>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99E255A-76D8-4033-986E-DA7D8570CD22}"/>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2BA2D60-BC01-4724-B908-84E639603ED0}"/>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AB164D1-D064-4094-868D-2C89725FF4FD}"/>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18" name="组合 17">
            <a:extLst>
              <a:ext uri="{FF2B5EF4-FFF2-40B4-BE49-F238E27FC236}">
                <a16:creationId xmlns:a16="http://schemas.microsoft.com/office/drawing/2014/main" id="{1B20C57E-A24C-475A-9AFA-C8A64318EC21}"/>
              </a:ext>
            </a:extLst>
          </p:cNvPr>
          <p:cNvGrpSpPr/>
          <p:nvPr/>
        </p:nvGrpSpPr>
        <p:grpSpPr>
          <a:xfrm>
            <a:off x="4239058" y="3951335"/>
            <a:ext cx="461665" cy="1461655"/>
            <a:chOff x="554763" y="2905461"/>
            <a:chExt cx="461665" cy="1461655"/>
          </a:xfrm>
        </p:grpSpPr>
        <p:sp>
          <p:nvSpPr>
            <p:cNvPr id="19" name="矩形 18">
              <a:extLst>
                <a:ext uri="{FF2B5EF4-FFF2-40B4-BE49-F238E27FC236}">
                  <a16:creationId xmlns:a16="http://schemas.microsoft.com/office/drawing/2014/main" id="{6605BB18-ECE2-4E05-8350-120FAC451B90}"/>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7256E6F-D6D9-4ECB-B428-E8EAC87D3328}"/>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840FCC6-1ACD-4CD8-B4C7-D8EDE67E2849}"/>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AC67BC01-3DBD-4EC5-AF9E-2D18E89FAF0E}"/>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2CE9874-6C91-4BE5-95AA-A56AA0D3DF50}"/>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24" name="组合 23">
            <a:extLst>
              <a:ext uri="{FF2B5EF4-FFF2-40B4-BE49-F238E27FC236}">
                <a16:creationId xmlns:a16="http://schemas.microsoft.com/office/drawing/2014/main" id="{5CA1847D-1B81-4611-B50D-C7D97B25E9ED}"/>
              </a:ext>
            </a:extLst>
          </p:cNvPr>
          <p:cNvGrpSpPr/>
          <p:nvPr/>
        </p:nvGrpSpPr>
        <p:grpSpPr>
          <a:xfrm>
            <a:off x="4723495" y="3951335"/>
            <a:ext cx="461665" cy="1461655"/>
            <a:chOff x="554763" y="2905461"/>
            <a:chExt cx="461665" cy="1461655"/>
          </a:xfrm>
        </p:grpSpPr>
        <p:sp>
          <p:nvSpPr>
            <p:cNvPr id="25" name="矩形 24">
              <a:extLst>
                <a:ext uri="{FF2B5EF4-FFF2-40B4-BE49-F238E27FC236}">
                  <a16:creationId xmlns:a16="http://schemas.microsoft.com/office/drawing/2014/main" id="{EBEAFC49-C09C-4242-8C72-E25BE96470B2}"/>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A4D8F29-E2BD-496C-9F4A-5435C29D5039}"/>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116A81D-4261-4B2C-9F1D-C62A29ACFB78}"/>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52BB6A3-CEEF-47DC-8E0B-63E6B11F95C2}"/>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15A5FBC-B60F-4642-93D4-C6825FDD4B75}"/>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30" name="组合 29">
            <a:extLst>
              <a:ext uri="{FF2B5EF4-FFF2-40B4-BE49-F238E27FC236}">
                <a16:creationId xmlns:a16="http://schemas.microsoft.com/office/drawing/2014/main" id="{F248F608-BC17-4B24-B4A0-78275C9F5893}"/>
              </a:ext>
            </a:extLst>
          </p:cNvPr>
          <p:cNvGrpSpPr/>
          <p:nvPr/>
        </p:nvGrpSpPr>
        <p:grpSpPr>
          <a:xfrm>
            <a:off x="5207932" y="3951335"/>
            <a:ext cx="461665" cy="1461655"/>
            <a:chOff x="554763" y="2905461"/>
            <a:chExt cx="461665" cy="1461655"/>
          </a:xfrm>
        </p:grpSpPr>
        <p:sp>
          <p:nvSpPr>
            <p:cNvPr id="31" name="矩形 30">
              <a:extLst>
                <a:ext uri="{FF2B5EF4-FFF2-40B4-BE49-F238E27FC236}">
                  <a16:creationId xmlns:a16="http://schemas.microsoft.com/office/drawing/2014/main" id="{083FC263-1561-4D3F-A00A-D80F7FC3C15E}"/>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E289463-AAA3-43EE-A3AB-26D45ACBB18E}"/>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C173DFD-0B39-4F5A-9E57-2625519E3236}"/>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26AE15C-6820-4E31-8447-F1229ACF0EF1}"/>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733ACFCA-DE4D-491B-A47B-B9FA0E138FDA}"/>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36" name="组合 35">
            <a:extLst>
              <a:ext uri="{FF2B5EF4-FFF2-40B4-BE49-F238E27FC236}">
                <a16:creationId xmlns:a16="http://schemas.microsoft.com/office/drawing/2014/main" id="{685C7CCD-9694-4AE4-8054-882FFA52E1B9}"/>
              </a:ext>
            </a:extLst>
          </p:cNvPr>
          <p:cNvGrpSpPr/>
          <p:nvPr/>
        </p:nvGrpSpPr>
        <p:grpSpPr>
          <a:xfrm>
            <a:off x="5692369" y="3951335"/>
            <a:ext cx="461665" cy="1461655"/>
            <a:chOff x="554763" y="2905461"/>
            <a:chExt cx="461665" cy="1461655"/>
          </a:xfrm>
        </p:grpSpPr>
        <p:sp>
          <p:nvSpPr>
            <p:cNvPr id="37" name="矩形 36">
              <a:extLst>
                <a:ext uri="{FF2B5EF4-FFF2-40B4-BE49-F238E27FC236}">
                  <a16:creationId xmlns:a16="http://schemas.microsoft.com/office/drawing/2014/main" id="{0159DC00-3521-46B0-881F-76BDE6F57176}"/>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0F2C3D6-39D3-4287-B9A2-F84D16376C57}"/>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E6C040D-23DF-4E25-8FFB-A36996CD58E1}"/>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DCBC3D76-AC06-4279-8CB0-20DDAA45E8E8}"/>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E0137B8A-EABA-4A3E-A21E-14AEC2980769}"/>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42" name="组合 41">
            <a:extLst>
              <a:ext uri="{FF2B5EF4-FFF2-40B4-BE49-F238E27FC236}">
                <a16:creationId xmlns:a16="http://schemas.microsoft.com/office/drawing/2014/main" id="{D8C003DC-9537-4BDF-92F1-EAE28E638CE6}"/>
              </a:ext>
            </a:extLst>
          </p:cNvPr>
          <p:cNvGrpSpPr/>
          <p:nvPr/>
        </p:nvGrpSpPr>
        <p:grpSpPr>
          <a:xfrm>
            <a:off x="6176806" y="3951335"/>
            <a:ext cx="461665" cy="1461655"/>
            <a:chOff x="554763" y="2905461"/>
            <a:chExt cx="461665" cy="1461655"/>
          </a:xfrm>
        </p:grpSpPr>
        <p:sp>
          <p:nvSpPr>
            <p:cNvPr id="43" name="矩形 42">
              <a:extLst>
                <a:ext uri="{FF2B5EF4-FFF2-40B4-BE49-F238E27FC236}">
                  <a16:creationId xmlns:a16="http://schemas.microsoft.com/office/drawing/2014/main" id="{59948780-90E6-4654-9BC4-7334D189B582}"/>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F2F656B-8A0E-4029-88AC-DCF8A7C92846}"/>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18AEF5B-A8D6-4BD0-989C-311B98CA719D}"/>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24974EB-760A-48EA-B7B9-841D66A8E726}"/>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F286A70A-8784-49A4-82BC-B3596A45DCC6}"/>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48" name="组合 47">
            <a:extLst>
              <a:ext uri="{FF2B5EF4-FFF2-40B4-BE49-F238E27FC236}">
                <a16:creationId xmlns:a16="http://schemas.microsoft.com/office/drawing/2014/main" id="{633B2DF6-4AA1-4B4B-A6A2-6D46FAF707AC}"/>
              </a:ext>
            </a:extLst>
          </p:cNvPr>
          <p:cNvGrpSpPr/>
          <p:nvPr/>
        </p:nvGrpSpPr>
        <p:grpSpPr>
          <a:xfrm>
            <a:off x="6661243" y="3951335"/>
            <a:ext cx="461665" cy="1461655"/>
            <a:chOff x="554763" y="2905461"/>
            <a:chExt cx="461665" cy="1461655"/>
          </a:xfrm>
        </p:grpSpPr>
        <p:sp>
          <p:nvSpPr>
            <p:cNvPr id="49" name="矩形 48">
              <a:extLst>
                <a:ext uri="{FF2B5EF4-FFF2-40B4-BE49-F238E27FC236}">
                  <a16:creationId xmlns:a16="http://schemas.microsoft.com/office/drawing/2014/main" id="{CA3BD7C5-E01A-417A-B0BB-AA9B33D028F1}"/>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473AA455-72ED-4170-BDF8-4CA4138BE84B}"/>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0EEA8B5-6464-4929-8C15-43940E955FA7}"/>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6FB093B-79F2-4977-88E6-5E429E63E857}"/>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4E25BF25-EE74-44B8-9F94-F5896A9E5155}"/>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54" name="组合 53">
            <a:extLst>
              <a:ext uri="{FF2B5EF4-FFF2-40B4-BE49-F238E27FC236}">
                <a16:creationId xmlns:a16="http://schemas.microsoft.com/office/drawing/2014/main" id="{7AB433FA-EE78-4D07-B260-5C21B44A9C9A}"/>
              </a:ext>
            </a:extLst>
          </p:cNvPr>
          <p:cNvGrpSpPr/>
          <p:nvPr/>
        </p:nvGrpSpPr>
        <p:grpSpPr>
          <a:xfrm>
            <a:off x="7145680" y="3951335"/>
            <a:ext cx="461665" cy="1461655"/>
            <a:chOff x="554763" y="2905461"/>
            <a:chExt cx="461665" cy="1461655"/>
          </a:xfrm>
        </p:grpSpPr>
        <p:sp>
          <p:nvSpPr>
            <p:cNvPr id="55" name="矩形 54">
              <a:extLst>
                <a:ext uri="{FF2B5EF4-FFF2-40B4-BE49-F238E27FC236}">
                  <a16:creationId xmlns:a16="http://schemas.microsoft.com/office/drawing/2014/main" id="{DC2FFEF2-7A3B-4502-B594-834B70EC3CA7}"/>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1EEC79EC-6F54-4C52-93BE-B784811A48EC}"/>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AFFAD022-AC4F-4311-8968-A3367E1A07F5}"/>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C92C9EE-B3F9-40AE-9B82-1494050A82C4}"/>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33A8671A-D475-46F1-87F2-971AA26B6447}"/>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60" name="组合 59">
            <a:extLst>
              <a:ext uri="{FF2B5EF4-FFF2-40B4-BE49-F238E27FC236}">
                <a16:creationId xmlns:a16="http://schemas.microsoft.com/office/drawing/2014/main" id="{F984A97E-7576-44A9-9D26-EAF8406D96F8}"/>
              </a:ext>
            </a:extLst>
          </p:cNvPr>
          <p:cNvGrpSpPr/>
          <p:nvPr/>
        </p:nvGrpSpPr>
        <p:grpSpPr>
          <a:xfrm>
            <a:off x="7630117" y="3951335"/>
            <a:ext cx="461665" cy="1461655"/>
            <a:chOff x="554763" y="2905461"/>
            <a:chExt cx="461665" cy="1461655"/>
          </a:xfrm>
        </p:grpSpPr>
        <p:sp>
          <p:nvSpPr>
            <p:cNvPr id="61" name="矩形 60">
              <a:extLst>
                <a:ext uri="{FF2B5EF4-FFF2-40B4-BE49-F238E27FC236}">
                  <a16:creationId xmlns:a16="http://schemas.microsoft.com/office/drawing/2014/main" id="{39E9B44B-5F55-4494-805D-985BA7629165}"/>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C2AEC017-E21D-43B5-BC95-E264251AA97C}"/>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6D283BF-950F-4267-8BCB-4626647D9094}"/>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01AFBCB-34A4-48CD-8813-3728CA251D24}"/>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8CA83EA-0846-4D6C-A3B8-73EC4D1E069F}"/>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66" name="组合 65">
            <a:extLst>
              <a:ext uri="{FF2B5EF4-FFF2-40B4-BE49-F238E27FC236}">
                <a16:creationId xmlns:a16="http://schemas.microsoft.com/office/drawing/2014/main" id="{AE1BF86D-DA92-4E93-A4E5-B46E4B80B066}"/>
              </a:ext>
            </a:extLst>
          </p:cNvPr>
          <p:cNvGrpSpPr/>
          <p:nvPr/>
        </p:nvGrpSpPr>
        <p:grpSpPr>
          <a:xfrm>
            <a:off x="8114552" y="3951335"/>
            <a:ext cx="461665" cy="1461655"/>
            <a:chOff x="554763" y="2905461"/>
            <a:chExt cx="461665" cy="1461655"/>
          </a:xfrm>
        </p:grpSpPr>
        <p:sp>
          <p:nvSpPr>
            <p:cNvPr id="67" name="矩形 66">
              <a:extLst>
                <a:ext uri="{FF2B5EF4-FFF2-40B4-BE49-F238E27FC236}">
                  <a16:creationId xmlns:a16="http://schemas.microsoft.com/office/drawing/2014/main" id="{6F6C106C-7AAA-4715-A152-8E96DF83C759}"/>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D14FB361-23EC-49E8-93EB-1162E69EF299}"/>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A8692A7-2372-44C1-963F-BCE084E03CBA}"/>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BD35736-2410-4751-A504-AE18F4B72F1A}"/>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8D2A614E-6AD9-4C37-A21D-9AFDB68A1A05}"/>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sp>
        <p:nvSpPr>
          <p:cNvPr id="72" name="矩形 71">
            <a:extLst>
              <a:ext uri="{FF2B5EF4-FFF2-40B4-BE49-F238E27FC236}">
                <a16:creationId xmlns:a16="http://schemas.microsoft.com/office/drawing/2014/main" id="{07D4766B-3F3C-4A1D-8DD5-0523CCFAB39D}"/>
              </a:ext>
            </a:extLst>
          </p:cNvPr>
          <p:cNvSpPr/>
          <p:nvPr/>
        </p:nvSpPr>
        <p:spPr>
          <a:xfrm>
            <a:off x="4954748" y="2758826"/>
            <a:ext cx="1978716" cy="46743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Word Embedding</a:t>
            </a:r>
            <a:endParaRPr lang="zh-CN" altLang="en-US" dirty="0">
              <a:solidFill>
                <a:schemeClr val="tx1"/>
              </a:solidFill>
            </a:endParaRPr>
          </a:p>
        </p:txBody>
      </p:sp>
      <p:sp>
        <p:nvSpPr>
          <p:cNvPr id="73" name="箭头: 下 72">
            <a:extLst>
              <a:ext uri="{FF2B5EF4-FFF2-40B4-BE49-F238E27FC236}">
                <a16:creationId xmlns:a16="http://schemas.microsoft.com/office/drawing/2014/main" id="{FEFE359C-A0F7-4566-A77C-D3B770118EA3}"/>
              </a:ext>
            </a:extLst>
          </p:cNvPr>
          <p:cNvSpPr/>
          <p:nvPr/>
        </p:nvSpPr>
        <p:spPr>
          <a:xfrm>
            <a:off x="5287158" y="3393616"/>
            <a:ext cx="1313895" cy="37084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5CE9C8B2-B507-496C-A092-046D7798E62C}"/>
              </a:ext>
            </a:extLst>
          </p:cNvPr>
          <p:cNvSpPr txBox="1"/>
          <p:nvPr/>
        </p:nvSpPr>
        <p:spPr>
          <a:xfrm>
            <a:off x="212061" y="2276352"/>
            <a:ext cx="2938508" cy="258532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词嵌入，在实验中的本质就是将字转换为向量，转换为低维度</a:t>
            </a:r>
            <a:r>
              <a:rPr lang="zh-CN" altLang="en-US" dirty="0" smtClean="0">
                <a:latin typeface="微软雅黑" panose="020B0503020204020204" pitchFamily="34" charset="-122"/>
                <a:ea typeface="微软雅黑" panose="020B0503020204020204" pitchFamily="34" charset="-122"/>
              </a:rPr>
              <a:t>的浮点</a:t>
            </a:r>
            <a:r>
              <a:rPr lang="zh-CN" altLang="en-US" dirty="0">
                <a:latin typeface="微软雅黑" panose="020B0503020204020204" pitchFamily="34" charset="-122"/>
                <a:ea typeface="微软雅黑" panose="020B0503020204020204" pitchFamily="34" charset="-122"/>
              </a:rPr>
              <a:t>类型的向量，而非整形向量，方便后续的运算。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关于词嵌入的具体实现方式，在实验素材中会给出相应示例代码。</a:t>
            </a:r>
          </a:p>
        </p:txBody>
      </p:sp>
    </p:spTree>
    <p:extLst>
      <p:ext uri="{BB962C8B-B14F-4D97-AF65-F5344CB8AC3E}">
        <p14:creationId xmlns:p14="http://schemas.microsoft.com/office/powerpoint/2010/main" val="4065641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A47731-846E-4626-B4F3-A471B0EF8498}"/>
              </a:ext>
            </a:extLst>
          </p:cNvPr>
          <p:cNvSpPr>
            <a:spLocks noGrp="1"/>
          </p:cNvSpPr>
          <p:nvPr>
            <p:ph sz="quarter" idx="10"/>
          </p:nvPr>
        </p:nvSpPr>
        <p:spPr/>
        <p:txBody>
          <a:bodyPr/>
          <a:lstStyle/>
          <a:p>
            <a:r>
              <a:rPr lang="zh-CN" altLang="en-US" dirty="0"/>
              <a:t>实验原理</a:t>
            </a:r>
          </a:p>
        </p:txBody>
      </p:sp>
      <p:pic>
        <p:nvPicPr>
          <p:cNvPr id="4" name="图片 3">
            <a:extLst>
              <a:ext uri="{FF2B5EF4-FFF2-40B4-BE49-F238E27FC236}">
                <a16:creationId xmlns:a16="http://schemas.microsoft.com/office/drawing/2014/main" id="{A73D988C-E005-4AA6-9250-EF27E25879E8}"/>
              </a:ext>
            </a:extLst>
          </p:cNvPr>
          <p:cNvPicPr>
            <a:picLocks noChangeAspect="1"/>
          </p:cNvPicPr>
          <p:nvPr/>
        </p:nvPicPr>
        <p:blipFill rotWithShape="1">
          <a:blip r:embed="rId2">
            <a:extLst>
              <a:ext uri="{28A0092B-C50C-407E-A947-70E740481C1C}">
                <a14:useLocalDpi xmlns:a14="http://schemas.microsoft.com/office/drawing/2010/main" val="0"/>
              </a:ext>
            </a:extLst>
          </a:blip>
          <a:srcRect l="2164" t="4168" r="4979" b="19094"/>
          <a:stretch/>
        </p:blipFill>
        <p:spPr>
          <a:xfrm>
            <a:off x="331920" y="2263806"/>
            <a:ext cx="8480160" cy="3488924"/>
          </a:xfrm>
          <a:prstGeom prst="rect">
            <a:avLst/>
          </a:prstGeom>
          <a:ln>
            <a:solidFill>
              <a:schemeClr val="tx1"/>
            </a:solidFill>
          </a:ln>
        </p:spPr>
      </p:pic>
      <p:sp>
        <p:nvSpPr>
          <p:cNvPr id="5" name="文本框 4">
            <a:extLst>
              <a:ext uri="{FF2B5EF4-FFF2-40B4-BE49-F238E27FC236}">
                <a16:creationId xmlns:a16="http://schemas.microsoft.com/office/drawing/2014/main" id="{8826BBD3-764C-4D11-ABEC-8940B5BBDBB2}"/>
              </a:ext>
            </a:extLst>
          </p:cNvPr>
          <p:cNvSpPr txBox="1"/>
          <p:nvPr/>
        </p:nvSpPr>
        <p:spPr>
          <a:xfrm>
            <a:off x="297874" y="840506"/>
            <a:ext cx="1323696" cy="461665"/>
          </a:xfrm>
          <a:prstGeom prst="rect">
            <a:avLst/>
          </a:prstGeom>
          <a:noFill/>
        </p:spPr>
        <p:txBody>
          <a:bodyPr wrap="none" rtlCol="0">
            <a:spAutoFit/>
          </a:bodyPr>
          <a:lstStyle/>
          <a:p>
            <a:r>
              <a:rPr lang="en-US" altLang="zh-CN" sz="2400" dirty="0"/>
              <a:t>Text CNN</a:t>
            </a:r>
            <a:endParaRPr lang="zh-CN" altLang="en-US" sz="2400" dirty="0"/>
          </a:p>
        </p:txBody>
      </p:sp>
      <p:sp>
        <p:nvSpPr>
          <p:cNvPr id="6" name="文本框 5">
            <a:extLst>
              <a:ext uri="{FF2B5EF4-FFF2-40B4-BE49-F238E27FC236}">
                <a16:creationId xmlns:a16="http://schemas.microsoft.com/office/drawing/2014/main" id="{566A2C7E-83CE-4136-B4DA-FEDD375EA8B5}"/>
              </a:ext>
            </a:extLst>
          </p:cNvPr>
          <p:cNvSpPr txBox="1"/>
          <p:nvPr/>
        </p:nvSpPr>
        <p:spPr>
          <a:xfrm>
            <a:off x="331920" y="1399257"/>
            <a:ext cx="848016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传统的</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直接</a:t>
            </a:r>
            <a:r>
              <a:rPr lang="zh-CN" altLang="en-US" dirty="0">
                <a:latin typeface="微软雅黑" panose="020B0503020204020204" pitchFamily="34" charset="-122"/>
                <a:ea typeface="微软雅黑" panose="020B0503020204020204" pitchFamily="34" charset="-122"/>
              </a:rPr>
              <a:t>对整个句子进行卷积操作，并将各个卷积结果进行池化之后，进行分类</a:t>
            </a:r>
            <a:r>
              <a:rPr lang="zh-CN" altLang="en-US" dirty="0" smtClean="0">
                <a:latin typeface="微软雅黑" panose="020B0503020204020204" pitchFamily="34" charset="-122"/>
                <a:ea typeface="微软雅黑" panose="020B0503020204020204" pitchFamily="34" charset="-122"/>
              </a:rPr>
              <a:t>操作，而</a:t>
            </a:r>
            <a:r>
              <a:rPr lang="en-US" altLang="zh-CN" dirty="0" smtClean="0">
                <a:latin typeface="微软雅黑" panose="020B0503020204020204" pitchFamily="34" charset="-122"/>
                <a:ea typeface="微软雅黑" panose="020B0503020204020204" pitchFamily="34" charset="-122"/>
              </a:rPr>
              <a:t>Text </a:t>
            </a:r>
            <a:r>
              <a:rPr lang="en-US" altLang="zh-CN" dirty="0">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的卷积核大小有一条边是与嵌入维度相同的。</a:t>
            </a:r>
          </a:p>
        </p:txBody>
      </p:sp>
    </p:spTree>
    <p:extLst>
      <p:ext uri="{BB962C8B-B14F-4D97-AF65-F5344CB8AC3E}">
        <p14:creationId xmlns:p14="http://schemas.microsoft.com/office/powerpoint/2010/main" val="2822971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FECA5A-8047-4B3C-8B07-A5B0212ABB60}"/>
              </a:ext>
            </a:extLst>
          </p:cNvPr>
          <p:cNvSpPr>
            <a:spLocks noGrp="1"/>
          </p:cNvSpPr>
          <p:nvPr>
            <p:ph sz="quarter" idx="10"/>
          </p:nvPr>
        </p:nvSpPr>
        <p:spPr/>
        <p:txBody>
          <a:bodyPr/>
          <a:lstStyle/>
          <a:p>
            <a:r>
              <a:rPr lang="zh-CN" altLang="en-US" dirty="0"/>
              <a:t>实验原理</a:t>
            </a:r>
          </a:p>
        </p:txBody>
      </p:sp>
      <p:graphicFrame>
        <p:nvGraphicFramePr>
          <p:cNvPr id="3" name="表格 3">
            <a:extLst>
              <a:ext uri="{FF2B5EF4-FFF2-40B4-BE49-F238E27FC236}">
                <a16:creationId xmlns:a16="http://schemas.microsoft.com/office/drawing/2014/main" id="{1071A06E-CA9A-4FD9-94C7-2DD23BB1B9FE}"/>
              </a:ext>
            </a:extLst>
          </p:cNvPr>
          <p:cNvGraphicFramePr>
            <a:graphicFrameLocks noGrp="1"/>
          </p:cNvGraphicFramePr>
          <p:nvPr/>
        </p:nvGraphicFramePr>
        <p:xfrm>
          <a:off x="3534862" y="3074881"/>
          <a:ext cx="5329566" cy="370840"/>
        </p:xfrm>
        <a:graphic>
          <a:graphicData uri="http://schemas.openxmlformats.org/drawingml/2006/table">
            <a:tbl>
              <a:tblPr firstRow="1" bandRow="1">
                <a:tableStyleId>{5940675A-B579-460E-94D1-54222C63F5DA}</a:tableStyleId>
              </a:tblPr>
              <a:tblGrid>
                <a:gridCol w="484506">
                  <a:extLst>
                    <a:ext uri="{9D8B030D-6E8A-4147-A177-3AD203B41FA5}">
                      <a16:colId xmlns:a16="http://schemas.microsoft.com/office/drawing/2014/main" val="2181786536"/>
                    </a:ext>
                  </a:extLst>
                </a:gridCol>
                <a:gridCol w="484506">
                  <a:extLst>
                    <a:ext uri="{9D8B030D-6E8A-4147-A177-3AD203B41FA5}">
                      <a16:colId xmlns:a16="http://schemas.microsoft.com/office/drawing/2014/main" val="2949146373"/>
                    </a:ext>
                  </a:extLst>
                </a:gridCol>
                <a:gridCol w="484506">
                  <a:extLst>
                    <a:ext uri="{9D8B030D-6E8A-4147-A177-3AD203B41FA5}">
                      <a16:colId xmlns:a16="http://schemas.microsoft.com/office/drawing/2014/main" val="145724467"/>
                    </a:ext>
                  </a:extLst>
                </a:gridCol>
                <a:gridCol w="484506">
                  <a:extLst>
                    <a:ext uri="{9D8B030D-6E8A-4147-A177-3AD203B41FA5}">
                      <a16:colId xmlns:a16="http://schemas.microsoft.com/office/drawing/2014/main" val="4013237132"/>
                    </a:ext>
                  </a:extLst>
                </a:gridCol>
                <a:gridCol w="484506">
                  <a:extLst>
                    <a:ext uri="{9D8B030D-6E8A-4147-A177-3AD203B41FA5}">
                      <a16:colId xmlns:a16="http://schemas.microsoft.com/office/drawing/2014/main" val="2948927121"/>
                    </a:ext>
                  </a:extLst>
                </a:gridCol>
                <a:gridCol w="484506">
                  <a:extLst>
                    <a:ext uri="{9D8B030D-6E8A-4147-A177-3AD203B41FA5}">
                      <a16:colId xmlns:a16="http://schemas.microsoft.com/office/drawing/2014/main" val="3140381099"/>
                    </a:ext>
                  </a:extLst>
                </a:gridCol>
                <a:gridCol w="484506">
                  <a:extLst>
                    <a:ext uri="{9D8B030D-6E8A-4147-A177-3AD203B41FA5}">
                      <a16:colId xmlns:a16="http://schemas.microsoft.com/office/drawing/2014/main" val="3546828233"/>
                    </a:ext>
                  </a:extLst>
                </a:gridCol>
                <a:gridCol w="484506">
                  <a:extLst>
                    <a:ext uri="{9D8B030D-6E8A-4147-A177-3AD203B41FA5}">
                      <a16:colId xmlns:a16="http://schemas.microsoft.com/office/drawing/2014/main" val="1812631799"/>
                    </a:ext>
                  </a:extLst>
                </a:gridCol>
                <a:gridCol w="484506">
                  <a:extLst>
                    <a:ext uri="{9D8B030D-6E8A-4147-A177-3AD203B41FA5}">
                      <a16:colId xmlns:a16="http://schemas.microsoft.com/office/drawing/2014/main" val="2925312661"/>
                    </a:ext>
                  </a:extLst>
                </a:gridCol>
                <a:gridCol w="484506">
                  <a:extLst>
                    <a:ext uri="{9D8B030D-6E8A-4147-A177-3AD203B41FA5}">
                      <a16:colId xmlns:a16="http://schemas.microsoft.com/office/drawing/2014/main" val="3246742007"/>
                    </a:ext>
                  </a:extLst>
                </a:gridCol>
                <a:gridCol w="484506">
                  <a:extLst>
                    <a:ext uri="{9D8B030D-6E8A-4147-A177-3AD203B41FA5}">
                      <a16:colId xmlns:a16="http://schemas.microsoft.com/office/drawing/2014/main" val="3835610930"/>
                    </a:ext>
                  </a:extLst>
                </a:gridCol>
              </a:tblGrid>
              <a:tr h="370840">
                <a:tc>
                  <a:txBody>
                    <a:bodyPr/>
                    <a:lstStyle/>
                    <a:p>
                      <a:pPr algn="ctr"/>
                      <a:r>
                        <a:rPr lang="zh-CN" altLang="en-US" dirty="0"/>
                        <a:t>北</a:t>
                      </a:r>
                    </a:p>
                  </a:txBody>
                  <a:tcPr anchor="ctr"/>
                </a:tc>
                <a:tc>
                  <a:txBody>
                    <a:bodyPr/>
                    <a:lstStyle/>
                    <a:p>
                      <a:pPr algn="ctr"/>
                      <a:r>
                        <a:rPr lang="zh-CN" altLang="en-US" dirty="0"/>
                        <a:t>京</a:t>
                      </a:r>
                    </a:p>
                  </a:txBody>
                  <a:tcPr anchor="ctr"/>
                </a:tc>
                <a:tc>
                  <a:txBody>
                    <a:bodyPr/>
                    <a:lstStyle/>
                    <a:p>
                      <a:pPr algn="ctr"/>
                      <a:r>
                        <a:rPr lang="zh-CN" altLang="en-US" dirty="0"/>
                        <a:t>是</a:t>
                      </a:r>
                    </a:p>
                  </a:txBody>
                  <a:tcPr anchor="ctr"/>
                </a:tc>
                <a:tc>
                  <a:txBody>
                    <a:bodyPr/>
                    <a:lstStyle/>
                    <a:p>
                      <a:pPr algn="ctr"/>
                      <a:r>
                        <a:rPr lang="zh-CN" altLang="en-US" dirty="0"/>
                        <a:t>伟</a:t>
                      </a:r>
                    </a:p>
                  </a:txBody>
                  <a:tcPr anchor="ctr"/>
                </a:tc>
                <a:tc>
                  <a:txBody>
                    <a:bodyPr/>
                    <a:lstStyle/>
                    <a:p>
                      <a:pPr algn="ctr"/>
                      <a:r>
                        <a:rPr lang="zh-CN" altLang="en-US" dirty="0"/>
                        <a:t>大</a:t>
                      </a:r>
                    </a:p>
                  </a:txBody>
                  <a:tcPr anchor="ctr"/>
                </a:tc>
                <a:tc>
                  <a:txBody>
                    <a:bodyPr/>
                    <a:lstStyle/>
                    <a:p>
                      <a:pPr algn="ctr"/>
                      <a:r>
                        <a:rPr lang="zh-CN" altLang="en-US" dirty="0"/>
                        <a:t>的</a:t>
                      </a:r>
                    </a:p>
                  </a:txBody>
                  <a:tcPr anchor="ctr"/>
                </a:tc>
                <a:tc>
                  <a:txBody>
                    <a:bodyPr/>
                    <a:lstStyle/>
                    <a:p>
                      <a:pPr algn="ctr"/>
                      <a:r>
                        <a:rPr lang="zh-CN" altLang="en-US" dirty="0"/>
                        <a:t>中</a:t>
                      </a:r>
                    </a:p>
                  </a:txBody>
                  <a:tcPr anchor="ctr"/>
                </a:tc>
                <a:tc>
                  <a:txBody>
                    <a:bodyPr/>
                    <a:lstStyle/>
                    <a:p>
                      <a:pPr algn="ctr"/>
                      <a:r>
                        <a:rPr lang="zh-CN" altLang="en-US" dirty="0"/>
                        <a:t>国</a:t>
                      </a:r>
                    </a:p>
                  </a:txBody>
                  <a:tcPr anchor="ctr"/>
                </a:tc>
                <a:tc>
                  <a:txBody>
                    <a:bodyPr/>
                    <a:lstStyle/>
                    <a:p>
                      <a:pPr algn="ctr"/>
                      <a:r>
                        <a:rPr lang="zh-CN" altLang="en-US" dirty="0"/>
                        <a:t>的</a:t>
                      </a:r>
                    </a:p>
                  </a:txBody>
                  <a:tcPr anchor="ctr"/>
                </a:tc>
                <a:tc>
                  <a:txBody>
                    <a:bodyPr/>
                    <a:lstStyle/>
                    <a:p>
                      <a:pPr algn="ctr"/>
                      <a:r>
                        <a:rPr lang="zh-CN" altLang="en-US" dirty="0"/>
                        <a:t>首</a:t>
                      </a:r>
                    </a:p>
                  </a:txBody>
                  <a:tcPr anchor="ctr"/>
                </a:tc>
                <a:tc>
                  <a:txBody>
                    <a:bodyPr/>
                    <a:lstStyle/>
                    <a:p>
                      <a:pPr algn="ctr"/>
                      <a:r>
                        <a:rPr lang="zh-CN" altLang="en-US" dirty="0"/>
                        <a:t>都</a:t>
                      </a:r>
                    </a:p>
                  </a:txBody>
                  <a:tcPr anchor="ctr"/>
                </a:tc>
                <a:extLst>
                  <a:ext uri="{0D108BD9-81ED-4DB2-BD59-A6C34878D82A}">
                    <a16:rowId xmlns:a16="http://schemas.microsoft.com/office/drawing/2014/main" val="4118195420"/>
                  </a:ext>
                </a:extLst>
              </a:tr>
            </a:tbl>
          </a:graphicData>
        </a:graphic>
      </p:graphicFrame>
      <p:grpSp>
        <p:nvGrpSpPr>
          <p:cNvPr id="4" name="组合 3">
            <a:extLst>
              <a:ext uri="{FF2B5EF4-FFF2-40B4-BE49-F238E27FC236}">
                <a16:creationId xmlns:a16="http://schemas.microsoft.com/office/drawing/2014/main" id="{DB83F995-F9E6-4422-9A86-0C77298FE1F0}"/>
              </a:ext>
            </a:extLst>
          </p:cNvPr>
          <p:cNvGrpSpPr/>
          <p:nvPr/>
        </p:nvGrpSpPr>
        <p:grpSpPr>
          <a:xfrm>
            <a:off x="3534862" y="3658372"/>
            <a:ext cx="461665" cy="1461655"/>
            <a:chOff x="554763" y="2905461"/>
            <a:chExt cx="461665" cy="1461655"/>
          </a:xfrm>
        </p:grpSpPr>
        <p:sp>
          <p:nvSpPr>
            <p:cNvPr id="5" name="矩形 4">
              <a:extLst>
                <a:ext uri="{FF2B5EF4-FFF2-40B4-BE49-F238E27FC236}">
                  <a16:creationId xmlns:a16="http://schemas.microsoft.com/office/drawing/2014/main" id="{0008572D-7047-4494-9739-8379A15DC8AB}"/>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02C8B85-2BB7-400C-9431-77F86922BC8C}"/>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DD3F944-31AF-4C09-836A-97A86398625F}"/>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0707EFB-9F60-4466-AB40-36429CEF5A91}"/>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15ED0D-8C1E-4402-8F43-A4015FA9499C}"/>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10" name="组合 9">
            <a:extLst>
              <a:ext uri="{FF2B5EF4-FFF2-40B4-BE49-F238E27FC236}">
                <a16:creationId xmlns:a16="http://schemas.microsoft.com/office/drawing/2014/main" id="{A61E81CB-A456-4A47-B731-ABC9A6F5159F}"/>
              </a:ext>
            </a:extLst>
          </p:cNvPr>
          <p:cNvGrpSpPr/>
          <p:nvPr/>
        </p:nvGrpSpPr>
        <p:grpSpPr>
          <a:xfrm>
            <a:off x="4019299" y="3658372"/>
            <a:ext cx="461665" cy="1461655"/>
            <a:chOff x="554763" y="2905461"/>
            <a:chExt cx="461665" cy="1461655"/>
          </a:xfrm>
        </p:grpSpPr>
        <p:sp>
          <p:nvSpPr>
            <p:cNvPr id="11" name="矩形 10">
              <a:extLst>
                <a:ext uri="{FF2B5EF4-FFF2-40B4-BE49-F238E27FC236}">
                  <a16:creationId xmlns:a16="http://schemas.microsoft.com/office/drawing/2014/main" id="{B377A10D-1375-47C0-86A4-993F620382DA}"/>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444ADAE-CF63-4E51-B463-C7C62A9A9526}"/>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731F98B-30CC-4564-A19E-5F0D83FB12EE}"/>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77AE799-86D4-4056-871F-E06ECFFCB32C}"/>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AD5F5FD-DF4D-4C23-8E65-BF3E72341E12}"/>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16" name="组合 15">
            <a:extLst>
              <a:ext uri="{FF2B5EF4-FFF2-40B4-BE49-F238E27FC236}">
                <a16:creationId xmlns:a16="http://schemas.microsoft.com/office/drawing/2014/main" id="{1BF872EC-0E48-4EB0-8F41-7F7FA8D2EF32}"/>
              </a:ext>
            </a:extLst>
          </p:cNvPr>
          <p:cNvGrpSpPr/>
          <p:nvPr/>
        </p:nvGrpSpPr>
        <p:grpSpPr>
          <a:xfrm>
            <a:off x="4503736" y="3658372"/>
            <a:ext cx="461665" cy="1461655"/>
            <a:chOff x="554763" y="2905461"/>
            <a:chExt cx="461665" cy="1461655"/>
          </a:xfrm>
        </p:grpSpPr>
        <p:sp>
          <p:nvSpPr>
            <p:cNvPr id="17" name="矩形 16">
              <a:extLst>
                <a:ext uri="{FF2B5EF4-FFF2-40B4-BE49-F238E27FC236}">
                  <a16:creationId xmlns:a16="http://schemas.microsoft.com/office/drawing/2014/main" id="{C4B77E2C-B432-46A4-B2F9-E35F6C91E132}"/>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391D07C-B8E7-4BB0-8645-BF9829E46B0A}"/>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2F726CF-8390-48AA-8E90-36CDEC3C6DD0}"/>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E5AFF24-962E-4462-9D5C-D5086824EC53}"/>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0FC15051-DCED-4515-B7B7-7FD7FE7CDD91}"/>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22" name="组合 21">
            <a:extLst>
              <a:ext uri="{FF2B5EF4-FFF2-40B4-BE49-F238E27FC236}">
                <a16:creationId xmlns:a16="http://schemas.microsoft.com/office/drawing/2014/main" id="{9A5DE6DD-041F-4F9E-A071-DA5CE02F2C32}"/>
              </a:ext>
            </a:extLst>
          </p:cNvPr>
          <p:cNvGrpSpPr/>
          <p:nvPr/>
        </p:nvGrpSpPr>
        <p:grpSpPr>
          <a:xfrm>
            <a:off x="4988173" y="3658372"/>
            <a:ext cx="461665" cy="1461655"/>
            <a:chOff x="554763" y="2905461"/>
            <a:chExt cx="461665" cy="1461655"/>
          </a:xfrm>
        </p:grpSpPr>
        <p:sp>
          <p:nvSpPr>
            <p:cNvPr id="23" name="矩形 22">
              <a:extLst>
                <a:ext uri="{FF2B5EF4-FFF2-40B4-BE49-F238E27FC236}">
                  <a16:creationId xmlns:a16="http://schemas.microsoft.com/office/drawing/2014/main" id="{89250694-F6C4-4EA8-8F71-0C381CA451B8}"/>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25EA064-9C0C-482B-B0E8-BA89C6D37AD8}"/>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E67AB0B-303A-4258-85DE-18216B0B5323}"/>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BE62B0F4-4219-4B3B-AAD5-D98596CF658E}"/>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A2BE398-2AD7-4740-903B-3B90715C7D32}"/>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28" name="组合 27">
            <a:extLst>
              <a:ext uri="{FF2B5EF4-FFF2-40B4-BE49-F238E27FC236}">
                <a16:creationId xmlns:a16="http://schemas.microsoft.com/office/drawing/2014/main" id="{71CB81E7-12EB-4F32-AA07-2DC7759FD4F6}"/>
              </a:ext>
            </a:extLst>
          </p:cNvPr>
          <p:cNvGrpSpPr/>
          <p:nvPr/>
        </p:nvGrpSpPr>
        <p:grpSpPr>
          <a:xfrm>
            <a:off x="5472610" y="3658372"/>
            <a:ext cx="461665" cy="1461655"/>
            <a:chOff x="554763" y="2905461"/>
            <a:chExt cx="461665" cy="1461655"/>
          </a:xfrm>
        </p:grpSpPr>
        <p:sp>
          <p:nvSpPr>
            <p:cNvPr id="29" name="矩形 28">
              <a:extLst>
                <a:ext uri="{FF2B5EF4-FFF2-40B4-BE49-F238E27FC236}">
                  <a16:creationId xmlns:a16="http://schemas.microsoft.com/office/drawing/2014/main" id="{35748EC4-29F6-4AC6-B556-739FA8B51568}"/>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62C9B15-952D-408D-B0E9-D4F3A0A2A396}"/>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434906C-0BAF-4AF2-8BFB-D00DD0C82A80}"/>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26B6FEC-8624-41D4-82FB-A7CDFF7128E8}"/>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56CE14C2-DB4A-4287-9250-23DABC3A7159}"/>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34" name="组合 33">
            <a:extLst>
              <a:ext uri="{FF2B5EF4-FFF2-40B4-BE49-F238E27FC236}">
                <a16:creationId xmlns:a16="http://schemas.microsoft.com/office/drawing/2014/main" id="{EBA5BBFB-CD69-4BF3-8F88-3EF1812AD12A}"/>
              </a:ext>
            </a:extLst>
          </p:cNvPr>
          <p:cNvGrpSpPr/>
          <p:nvPr/>
        </p:nvGrpSpPr>
        <p:grpSpPr>
          <a:xfrm>
            <a:off x="5957047" y="3658372"/>
            <a:ext cx="461665" cy="1461655"/>
            <a:chOff x="554763" y="2905461"/>
            <a:chExt cx="461665" cy="1461655"/>
          </a:xfrm>
        </p:grpSpPr>
        <p:sp>
          <p:nvSpPr>
            <p:cNvPr id="35" name="矩形 34">
              <a:extLst>
                <a:ext uri="{FF2B5EF4-FFF2-40B4-BE49-F238E27FC236}">
                  <a16:creationId xmlns:a16="http://schemas.microsoft.com/office/drawing/2014/main" id="{F52E5E13-7353-4556-8D3F-36A690D37D7D}"/>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DAFBDC5-097B-4C91-8689-37072B9156C4}"/>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47AF70D-6696-4889-B24E-E8315CBC20DD}"/>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75A79915-537F-47DB-AB1D-A7B0E93E57C0}"/>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CF8FF7B7-5439-433F-99EC-625C74758A0C}"/>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40" name="组合 39">
            <a:extLst>
              <a:ext uri="{FF2B5EF4-FFF2-40B4-BE49-F238E27FC236}">
                <a16:creationId xmlns:a16="http://schemas.microsoft.com/office/drawing/2014/main" id="{5B88CAF7-CA7E-4491-86A4-F9B1CF5D09E1}"/>
              </a:ext>
            </a:extLst>
          </p:cNvPr>
          <p:cNvGrpSpPr/>
          <p:nvPr/>
        </p:nvGrpSpPr>
        <p:grpSpPr>
          <a:xfrm>
            <a:off x="6441484" y="3658372"/>
            <a:ext cx="461665" cy="1461655"/>
            <a:chOff x="554763" y="2905461"/>
            <a:chExt cx="461665" cy="1461655"/>
          </a:xfrm>
        </p:grpSpPr>
        <p:sp>
          <p:nvSpPr>
            <p:cNvPr id="41" name="矩形 40">
              <a:extLst>
                <a:ext uri="{FF2B5EF4-FFF2-40B4-BE49-F238E27FC236}">
                  <a16:creationId xmlns:a16="http://schemas.microsoft.com/office/drawing/2014/main" id="{DAAF7978-36DF-4885-9BFC-34C99A98DF9C}"/>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8B1779-D97E-4877-8A3D-4D6FCE60334D}"/>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1304CCB-8900-428A-A2B6-7FE1A58715ED}"/>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EDB3873F-86FA-4005-BF04-DB9F5F2F2F86}"/>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8242AA7B-4646-410D-B5E0-615C96253195}"/>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46" name="组合 45">
            <a:extLst>
              <a:ext uri="{FF2B5EF4-FFF2-40B4-BE49-F238E27FC236}">
                <a16:creationId xmlns:a16="http://schemas.microsoft.com/office/drawing/2014/main" id="{CACB10FC-95DD-4402-9F46-FF802093202C}"/>
              </a:ext>
            </a:extLst>
          </p:cNvPr>
          <p:cNvGrpSpPr/>
          <p:nvPr/>
        </p:nvGrpSpPr>
        <p:grpSpPr>
          <a:xfrm>
            <a:off x="6925921" y="3658372"/>
            <a:ext cx="461665" cy="1461655"/>
            <a:chOff x="554763" y="2905461"/>
            <a:chExt cx="461665" cy="1461655"/>
          </a:xfrm>
        </p:grpSpPr>
        <p:sp>
          <p:nvSpPr>
            <p:cNvPr id="47" name="矩形 46">
              <a:extLst>
                <a:ext uri="{FF2B5EF4-FFF2-40B4-BE49-F238E27FC236}">
                  <a16:creationId xmlns:a16="http://schemas.microsoft.com/office/drawing/2014/main" id="{7B7DC505-7B0F-4977-A9B7-5FF7D40D49EC}"/>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9A7B3C1-4A66-4BAD-B499-A648D6FF52D4}"/>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E518683F-E423-4412-8A73-71E6FF7E978D}"/>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17F1999-980C-492C-A79E-6D2FE98BB715}"/>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31DA135F-59F5-432E-B2DE-0888187DA8B0}"/>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52" name="组合 51">
            <a:extLst>
              <a:ext uri="{FF2B5EF4-FFF2-40B4-BE49-F238E27FC236}">
                <a16:creationId xmlns:a16="http://schemas.microsoft.com/office/drawing/2014/main" id="{7993BAED-E50F-45E4-BEB5-11B9C608E1C1}"/>
              </a:ext>
            </a:extLst>
          </p:cNvPr>
          <p:cNvGrpSpPr/>
          <p:nvPr/>
        </p:nvGrpSpPr>
        <p:grpSpPr>
          <a:xfrm>
            <a:off x="7410358" y="3658372"/>
            <a:ext cx="461665" cy="1461655"/>
            <a:chOff x="554763" y="2905461"/>
            <a:chExt cx="461665" cy="1461655"/>
          </a:xfrm>
        </p:grpSpPr>
        <p:sp>
          <p:nvSpPr>
            <p:cNvPr id="53" name="矩形 52">
              <a:extLst>
                <a:ext uri="{FF2B5EF4-FFF2-40B4-BE49-F238E27FC236}">
                  <a16:creationId xmlns:a16="http://schemas.microsoft.com/office/drawing/2014/main" id="{7CB85471-441F-4446-9E87-10AAD9A48CE8}"/>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5DB25C2-D8CD-42B2-97A8-D0AEC2499BC5}"/>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466F4DE-4087-4F51-8CE9-33326D2CAF9D}"/>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95665EB-BF1D-44D7-846C-C0667BDE01A5}"/>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F15F276B-C929-4508-A57A-3ABFCE386859}"/>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58" name="组合 57">
            <a:extLst>
              <a:ext uri="{FF2B5EF4-FFF2-40B4-BE49-F238E27FC236}">
                <a16:creationId xmlns:a16="http://schemas.microsoft.com/office/drawing/2014/main" id="{A4047561-A154-441E-BC31-7701E23B6011}"/>
              </a:ext>
            </a:extLst>
          </p:cNvPr>
          <p:cNvGrpSpPr/>
          <p:nvPr/>
        </p:nvGrpSpPr>
        <p:grpSpPr>
          <a:xfrm>
            <a:off x="7894795" y="3658372"/>
            <a:ext cx="461665" cy="1461655"/>
            <a:chOff x="554763" y="2905461"/>
            <a:chExt cx="461665" cy="1461655"/>
          </a:xfrm>
        </p:grpSpPr>
        <p:sp>
          <p:nvSpPr>
            <p:cNvPr id="59" name="矩形 58">
              <a:extLst>
                <a:ext uri="{FF2B5EF4-FFF2-40B4-BE49-F238E27FC236}">
                  <a16:creationId xmlns:a16="http://schemas.microsoft.com/office/drawing/2014/main" id="{5BB2044C-4B2A-43F7-9D4F-0199016C6170}"/>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F331359E-4E7E-4E9F-998F-8EF3BEFDA2D9}"/>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C2A5A23D-F282-494F-884A-9A0E246F402B}"/>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038D788-F8F2-4CC7-A24B-CAD3CACA0FAC}"/>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434F18BD-A014-4F16-A90E-11B6B98B95E2}"/>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grpSp>
        <p:nvGrpSpPr>
          <p:cNvPr id="64" name="组合 63">
            <a:extLst>
              <a:ext uri="{FF2B5EF4-FFF2-40B4-BE49-F238E27FC236}">
                <a16:creationId xmlns:a16="http://schemas.microsoft.com/office/drawing/2014/main" id="{8ADC8BCD-3240-46F5-AEF4-2F8B421D1B70}"/>
              </a:ext>
            </a:extLst>
          </p:cNvPr>
          <p:cNvGrpSpPr/>
          <p:nvPr/>
        </p:nvGrpSpPr>
        <p:grpSpPr>
          <a:xfrm>
            <a:off x="8379230" y="3658372"/>
            <a:ext cx="461665" cy="1461655"/>
            <a:chOff x="554763" y="2905461"/>
            <a:chExt cx="461665" cy="1461655"/>
          </a:xfrm>
        </p:grpSpPr>
        <p:sp>
          <p:nvSpPr>
            <p:cNvPr id="65" name="矩形 64">
              <a:extLst>
                <a:ext uri="{FF2B5EF4-FFF2-40B4-BE49-F238E27FC236}">
                  <a16:creationId xmlns:a16="http://schemas.microsoft.com/office/drawing/2014/main" id="{E069440B-DCDF-4E48-A8EA-2A694555FE6B}"/>
                </a:ext>
              </a:extLst>
            </p:cNvPr>
            <p:cNvSpPr/>
            <p:nvPr/>
          </p:nvSpPr>
          <p:spPr>
            <a:xfrm>
              <a:off x="619344" y="2905461"/>
              <a:ext cx="332509" cy="1461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392C5383-3613-4D34-B502-9F1874F4A768}"/>
                </a:ext>
              </a:extLst>
            </p:cNvPr>
            <p:cNvSpPr/>
            <p:nvPr/>
          </p:nvSpPr>
          <p:spPr>
            <a:xfrm>
              <a:off x="647052" y="294880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9A0ADF9-8BF3-42E0-B510-E49C795A6DD6}"/>
                </a:ext>
              </a:extLst>
            </p:cNvPr>
            <p:cNvSpPr/>
            <p:nvPr/>
          </p:nvSpPr>
          <p:spPr>
            <a:xfrm>
              <a:off x="647052" y="3290454"/>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FB91C3F-A3D1-431D-A46F-35CF3B6E42D2}"/>
                </a:ext>
              </a:extLst>
            </p:cNvPr>
            <p:cNvSpPr/>
            <p:nvPr/>
          </p:nvSpPr>
          <p:spPr>
            <a:xfrm>
              <a:off x="647051" y="4034871"/>
              <a:ext cx="277091" cy="2770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32ACCB1D-9C32-4BD5-AE7A-464C6FF0E15E}"/>
                </a:ext>
              </a:extLst>
            </p:cNvPr>
            <p:cNvSpPr txBox="1"/>
            <p:nvPr/>
          </p:nvSpPr>
          <p:spPr>
            <a:xfrm>
              <a:off x="554763" y="3582083"/>
              <a:ext cx="461665" cy="467436"/>
            </a:xfrm>
            <a:prstGeom prst="rect">
              <a:avLst/>
            </a:prstGeom>
            <a:noFill/>
          </p:spPr>
          <p:txBody>
            <a:bodyPr vert="eaVert" wrap="none" rtlCol="0">
              <a:spAutoFit/>
            </a:bodyPr>
            <a:lstStyle/>
            <a:p>
              <a:r>
                <a:rPr lang="en-US" altLang="zh-CN" b="1" dirty="0"/>
                <a:t>……</a:t>
              </a:r>
              <a:endParaRPr lang="zh-CN" altLang="en-US" b="1" dirty="0"/>
            </a:p>
          </p:txBody>
        </p:sp>
      </p:grpSp>
      <p:sp>
        <p:nvSpPr>
          <p:cNvPr id="70" name="矩形 69">
            <a:extLst>
              <a:ext uri="{FF2B5EF4-FFF2-40B4-BE49-F238E27FC236}">
                <a16:creationId xmlns:a16="http://schemas.microsoft.com/office/drawing/2014/main" id="{0953973E-9FC0-4BD2-B379-D0EEB2D244CE}"/>
              </a:ext>
            </a:extLst>
          </p:cNvPr>
          <p:cNvSpPr/>
          <p:nvPr/>
        </p:nvSpPr>
        <p:spPr>
          <a:xfrm>
            <a:off x="3471171" y="3515557"/>
            <a:ext cx="1032565" cy="17489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2703F611-39E5-43D7-8758-BCCE2B6C72E6}"/>
              </a:ext>
            </a:extLst>
          </p:cNvPr>
          <p:cNvSpPr/>
          <p:nvPr/>
        </p:nvSpPr>
        <p:spPr>
          <a:xfrm>
            <a:off x="6413777" y="3515557"/>
            <a:ext cx="996581" cy="17489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CCDAB78-BD04-4273-ACA0-5505D26565EA}"/>
              </a:ext>
            </a:extLst>
          </p:cNvPr>
          <p:cNvSpPr txBox="1"/>
          <p:nvPr/>
        </p:nvSpPr>
        <p:spPr>
          <a:xfrm>
            <a:off x="297874" y="929481"/>
            <a:ext cx="8543021" cy="175432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关系抽取任务中，</a:t>
            </a:r>
            <a:r>
              <a:rPr lang="zh-CN" altLang="en-US" dirty="0" smtClean="0">
                <a:latin typeface="微软雅黑" panose="020B0503020204020204" pitchFamily="34" charset="-122"/>
                <a:ea typeface="微软雅黑" panose="020B0503020204020204" pitchFamily="34" charset="-122"/>
              </a:rPr>
              <a:t>有时关系</a:t>
            </a:r>
            <a:r>
              <a:rPr lang="zh-CN" altLang="en-US" dirty="0">
                <a:latin typeface="微软雅黑" panose="020B0503020204020204" pitchFamily="34" charset="-122"/>
                <a:ea typeface="微软雅黑" panose="020B0503020204020204" pitchFamily="34" charset="-122"/>
              </a:rPr>
              <a:t>往往不只与句子本身有关</a:t>
            </a:r>
            <a:r>
              <a:rPr lang="zh-CN" altLang="en-US" dirty="0" smtClean="0">
                <a:latin typeface="微软雅黑" panose="020B0503020204020204" pitchFamily="34" charset="-122"/>
                <a:ea typeface="微软雅黑" panose="020B0503020204020204" pitchFamily="34" charset="-122"/>
              </a:rPr>
              <a:t>，也</a:t>
            </a:r>
            <a:r>
              <a:rPr lang="zh-CN" altLang="en-US" dirty="0">
                <a:latin typeface="微软雅黑" panose="020B0503020204020204" pitchFamily="34" charset="-122"/>
                <a:ea typeface="微软雅黑" panose="020B0503020204020204" pitchFamily="34" charset="-122"/>
              </a:rPr>
              <a:t>与实体对有关，例如：</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北京</a:t>
            </a:r>
            <a:r>
              <a:rPr lang="zh-CN" altLang="en-US" b="1" dirty="0">
                <a:latin typeface="微软雅黑" panose="020B0503020204020204" pitchFamily="34" charset="-122"/>
                <a:ea typeface="微软雅黑" panose="020B0503020204020204" pitchFamily="34" charset="-122"/>
              </a:rPr>
              <a:t>是</a:t>
            </a:r>
            <a:r>
              <a:rPr lang="zh-CN" altLang="en-US" b="1" dirty="0">
                <a:solidFill>
                  <a:srgbClr val="FF0000"/>
                </a:solidFill>
                <a:latin typeface="微软雅黑" panose="020B0503020204020204" pitchFamily="34" charset="-122"/>
                <a:ea typeface="微软雅黑" panose="020B0503020204020204" pitchFamily="34" charset="-122"/>
              </a:rPr>
              <a:t>中国</a:t>
            </a:r>
            <a:r>
              <a:rPr lang="zh-CN" altLang="en-US" b="1" dirty="0">
                <a:latin typeface="微软雅黑" panose="020B0503020204020204" pitchFamily="34" charset="-122"/>
                <a:ea typeface="微软雅黑" panose="020B0503020204020204" pitchFamily="34" charset="-122"/>
              </a:rPr>
              <a:t>的首都，这个</a:t>
            </a:r>
            <a:r>
              <a:rPr lang="zh-CN" altLang="en-US" b="1" dirty="0">
                <a:solidFill>
                  <a:srgbClr val="FF0000"/>
                </a:solidFill>
                <a:latin typeface="微软雅黑" panose="020B0503020204020204" pitchFamily="34" charset="-122"/>
                <a:ea typeface="微软雅黑" panose="020B0503020204020204" pitchFamily="34" charset="-122"/>
              </a:rPr>
              <a:t>亚洲</a:t>
            </a:r>
            <a:r>
              <a:rPr lang="zh-CN" altLang="en-US" b="1" dirty="0">
                <a:latin typeface="微软雅黑" panose="020B0503020204020204" pitchFamily="34" charset="-122"/>
                <a:ea typeface="微软雅黑" panose="020B0503020204020204" pitchFamily="34" charset="-122"/>
              </a:rPr>
              <a:t>国家的国土面积广袤无比。</a:t>
            </a:r>
            <a:endParaRPr lang="en-US" altLang="zh-CN" b="1" dirty="0">
              <a:latin typeface="微软雅黑" panose="020B0503020204020204" pitchFamily="34" charset="-122"/>
              <a:ea typeface="微软雅黑" panose="020B0503020204020204" pitchFamily="34" charset="-122"/>
            </a:endParaRPr>
          </a:p>
          <a:p>
            <a:pPr algn="ct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如果实体对是（北京，中国）的话，那么关系为“首都”；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如果实体对变成（中国，亚洲）的话，那么关系就变成了“位于”。</a:t>
            </a:r>
          </a:p>
        </p:txBody>
      </p:sp>
      <p:sp>
        <p:nvSpPr>
          <p:cNvPr id="73" name="文本框 72">
            <a:extLst>
              <a:ext uri="{FF2B5EF4-FFF2-40B4-BE49-F238E27FC236}">
                <a16:creationId xmlns:a16="http://schemas.microsoft.com/office/drawing/2014/main" id="{9C99835E-F53A-485E-A4A5-DF806164C36D}"/>
              </a:ext>
            </a:extLst>
          </p:cNvPr>
          <p:cNvSpPr txBox="1"/>
          <p:nvPr/>
        </p:nvSpPr>
        <p:spPr>
          <a:xfrm>
            <a:off x="302321" y="3625426"/>
            <a:ext cx="2927135"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因此，怎么处理同一个句子因为实体对的不同而导致结果的不同，是本次实验中需要解决的一个问题。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b="1" dirty="0" smtClean="0">
                <a:latin typeface="微软雅黑" panose="020B0503020204020204" pitchFamily="34" charset="-122"/>
                <a:ea typeface="微软雅黑" panose="020B0503020204020204" pitchFamily="34" charset="-122"/>
              </a:rPr>
              <a:t>Tip</a:t>
            </a:r>
            <a:r>
              <a:rPr lang="zh-CN" altLang="en-US" b="1" dirty="0" smtClean="0">
                <a:latin typeface="微软雅黑" panose="020B0503020204020204" pitchFamily="34" charset="-122"/>
                <a:ea typeface="微软雅黑" panose="020B0503020204020204" pitchFamily="34" charset="-122"/>
              </a:rPr>
              <a:t>：位置信息、局部运算。</a:t>
            </a:r>
            <a:endParaRPr lang="zh-CN" altLang="en-US" b="1"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E3467D05-6600-4164-B3A8-7A705820210E}"/>
              </a:ext>
            </a:extLst>
          </p:cNvPr>
          <p:cNvSpPr txBox="1"/>
          <p:nvPr/>
        </p:nvSpPr>
        <p:spPr>
          <a:xfrm>
            <a:off x="5080461" y="5743853"/>
            <a:ext cx="646331" cy="369332"/>
          </a:xfrm>
          <a:prstGeom prst="rect">
            <a:avLst/>
          </a:prstGeom>
          <a:noFill/>
          <a:ln w="19050">
            <a:solidFill>
              <a:schemeClr val="tx1"/>
            </a:solidFill>
          </a:ln>
        </p:spPr>
        <p:txBody>
          <a:bodyPr wrap="none" rtlCol="0">
            <a:spAutoFit/>
          </a:bodyPr>
          <a:lstStyle/>
          <a:p>
            <a:r>
              <a:rPr lang="zh-CN" altLang="en-US" dirty="0"/>
              <a:t>首都</a:t>
            </a:r>
          </a:p>
        </p:txBody>
      </p:sp>
      <p:cxnSp>
        <p:nvCxnSpPr>
          <p:cNvPr id="76" name="连接符: 肘形 75">
            <a:extLst>
              <a:ext uri="{FF2B5EF4-FFF2-40B4-BE49-F238E27FC236}">
                <a16:creationId xmlns:a16="http://schemas.microsoft.com/office/drawing/2014/main" id="{957D66EE-4AC8-410E-A973-0636AFD10F8E}"/>
              </a:ext>
            </a:extLst>
          </p:cNvPr>
          <p:cNvCxnSpPr>
            <a:stCxn id="70" idx="2"/>
            <a:endCxn id="74" idx="0"/>
          </p:cNvCxnSpPr>
          <p:nvPr/>
        </p:nvCxnSpPr>
        <p:spPr>
          <a:xfrm rot="16200000" flipH="1">
            <a:off x="4455843" y="4796068"/>
            <a:ext cx="479395" cy="1416173"/>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D27919E5-02EA-49B0-BD08-A23FCBFA002E}"/>
              </a:ext>
            </a:extLst>
          </p:cNvPr>
          <p:cNvCxnSpPr>
            <a:cxnSpLocks/>
            <a:stCxn id="71" idx="2"/>
            <a:endCxn id="74" idx="0"/>
          </p:cNvCxnSpPr>
          <p:nvPr/>
        </p:nvCxnSpPr>
        <p:spPr>
          <a:xfrm rot="5400000">
            <a:off x="5918151" y="4749935"/>
            <a:ext cx="479395" cy="150844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C301FAF5-BA02-4964-BD8E-EC25558D2CDE}"/>
              </a:ext>
            </a:extLst>
          </p:cNvPr>
          <p:cNvSpPr txBox="1"/>
          <p:nvPr/>
        </p:nvSpPr>
        <p:spPr>
          <a:xfrm>
            <a:off x="297874" y="6467276"/>
            <a:ext cx="7007046"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注：实验</a:t>
            </a:r>
            <a:r>
              <a:rPr lang="zh-CN" altLang="en-US" sz="1400" dirty="0">
                <a:latin typeface="微软雅黑" panose="020B0503020204020204" pitchFamily="34" charset="-122"/>
                <a:ea typeface="微软雅黑" panose="020B0503020204020204" pitchFamily="34" charset="-122"/>
              </a:rPr>
              <a:t>数据中，每句话只有一对实体和一种关系</a:t>
            </a:r>
            <a:r>
              <a:rPr lang="zh-CN" altLang="en-US" sz="1400" dirty="0" smtClean="0">
                <a:latin typeface="微软雅黑" panose="020B0503020204020204" pitchFamily="34" charset="-122"/>
                <a:ea typeface="微软雅黑" panose="020B0503020204020204" pitchFamily="34" charset="-122"/>
              </a:rPr>
              <a:t>，但数据中可能</a:t>
            </a:r>
            <a:r>
              <a:rPr lang="zh-CN" altLang="en-US" sz="1400" dirty="0">
                <a:latin typeface="微软雅黑" panose="020B0503020204020204" pitchFamily="34" charset="-122"/>
                <a:ea typeface="微软雅黑" panose="020B0503020204020204" pitchFamily="34" charset="-122"/>
              </a:rPr>
              <a:t>会有多个相同句子</a:t>
            </a:r>
          </a:p>
        </p:txBody>
      </p:sp>
    </p:spTree>
    <p:extLst>
      <p:ext uri="{BB962C8B-B14F-4D97-AF65-F5344CB8AC3E}">
        <p14:creationId xmlns:p14="http://schemas.microsoft.com/office/powerpoint/2010/main" val="1089162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63B8578A-C860-4FF7-A83F-DB2214C3B8CD}"/>
              </a:ext>
            </a:extLst>
          </p:cNvPr>
          <p:cNvSpPr>
            <a:spLocks noGrp="1"/>
          </p:cNvSpPr>
          <p:nvPr>
            <p:ph sz="quarter" idx="10"/>
          </p:nvPr>
        </p:nvSpPr>
        <p:spPr/>
        <p:txBody>
          <a:bodyPr/>
          <a:lstStyle/>
          <a:p>
            <a:r>
              <a:rPr lang="zh-CN" altLang="en-US" dirty="0"/>
              <a:t>中文医疗关系抽取</a:t>
            </a:r>
          </a:p>
        </p:txBody>
      </p:sp>
      <p:sp>
        <p:nvSpPr>
          <p:cNvPr id="2" name="文本框 1">
            <a:extLst>
              <a:ext uri="{FF2B5EF4-FFF2-40B4-BE49-F238E27FC236}">
                <a16:creationId xmlns:a16="http://schemas.microsoft.com/office/drawing/2014/main" id="{23F28671-E1E0-48DA-B46A-0ADB05B5A9CA}"/>
              </a:ext>
            </a:extLst>
          </p:cNvPr>
          <p:cNvSpPr txBox="1"/>
          <p:nvPr/>
        </p:nvSpPr>
        <p:spPr>
          <a:xfrm>
            <a:off x="297874" y="840506"/>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实验数据格式</a:t>
            </a:r>
          </a:p>
        </p:txBody>
      </p:sp>
      <p:sp>
        <p:nvSpPr>
          <p:cNvPr id="3" name="矩形: 剪去单角 2">
            <a:extLst>
              <a:ext uri="{FF2B5EF4-FFF2-40B4-BE49-F238E27FC236}">
                <a16:creationId xmlns:a16="http://schemas.microsoft.com/office/drawing/2014/main" id="{C86E3A66-72D1-4278-B5D5-7C0E02103D5C}"/>
              </a:ext>
            </a:extLst>
          </p:cNvPr>
          <p:cNvSpPr/>
          <p:nvPr/>
        </p:nvSpPr>
        <p:spPr>
          <a:xfrm>
            <a:off x="3577702" y="1491447"/>
            <a:ext cx="1207364" cy="674703"/>
          </a:xfrm>
          <a:prstGeom prst="snip1Rect">
            <a:avLst>
              <a:gd name="adj" fmla="val 44024"/>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data</a:t>
            </a:r>
            <a:endParaRPr lang="zh-CN" altLang="en-US" sz="3200" dirty="0">
              <a:solidFill>
                <a:schemeClr val="tx1"/>
              </a:solidFill>
            </a:endParaRPr>
          </a:p>
        </p:txBody>
      </p:sp>
      <p:pic>
        <p:nvPicPr>
          <p:cNvPr id="5" name="图形 4" descr="文档">
            <a:extLst>
              <a:ext uri="{FF2B5EF4-FFF2-40B4-BE49-F238E27FC236}">
                <a16:creationId xmlns:a16="http://schemas.microsoft.com/office/drawing/2014/main" id="{6F3054F6-D1D4-4B20-BFCB-D9C0ECD0046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32289" y="2723224"/>
            <a:ext cx="914400" cy="914400"/>
          </a:xfrm>
          <a:prstGeom prst="rect">
            <a:avLst/>
          </a:prstGeom>
        </p:spPr>
      </p:pic>
      <p:pic>
        <p:nvPicPr>
          <p:cNvPr id="8" name="图形 7" descr="文档">
            <a:extLst>
              <a:ext uri="{FF2B5EF4-FFF2-40B4-BE49-F238E27FC236}">
                <a16:creationId xmlns:a16="http://schemas.microsoft.com/office/drawing/2014/main" id="{32A1CD1C-E823-4994-B259-545270A634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144693" y="2723224"/>
            <a:ext cx="914400" cy="914400"/>
          </a:xfrm>
          <a:prstGeom prst="rect">
            <a:avLst/>
          </a:prstGeom>
        </p:spPr>
      </p:pic>
      <p:pic>
        <p:nvPicPr>
          <p:cNvPr id="9" name="图形 8" descr="文档">
            <a:extLst>
              <a:ext uri="{FF2B5EF4-FFF2-40B4-BE49-F238E27FC236}">
                <a16:creationId xmlns:a16="http://schemas.microsoft.com/office/drawing/2014/main" id="{F742BBD7-A546-4E61-96EB-FEC26CCEE38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45621" y="2723224"/>
            <a:ext cx="914400" cy="914400"/>
          </a:xfrm>
          <a:prstGeom prst="rect">
            <a:avLst/>
          </a:prstGeom>
        </p:spPr>
      </p:pic>
      <p:pic>
        <p:nvPicPr>
          <p:cNvPr id="10" name="图形 9" descr="列表">
            <a:extLst>
              <a:ext uri="{FF2B5EF4-FFF2-40B4-BE49-F238E27FC236}">
                <a16:creationId xmlns:a16="http://schemas.microsoft.com/office/drawing/2014/main" id="{19708FBD-0FE3-46F9-953C-94D9249030A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78105" y="2723224"/>
            <a:ext cx="914400" cy="914400"/>
          </a:xfrm>
          <a:prstGeom prst="rect">
            <a:avLst/>
          </a:prstGeom>
        </p:spPr>
      </p:pic>
      <p:sp>
        <p:nvSpPr>
          <p:cNvPr id="11" name="文本框 10">
            <a:extLst>
              <a:ext uri="{FF2B5EF4-FFF2-40B4-BE49-F238E27FC236}">
                <a16:creationId xmlns:a16="http://schemas.microsoft.com/office/drawing/2014/main" id="{D2A35291-4E67-4D4F-8CB3-53CF3D11B3E7}"/>
              </a:ext>
            </a:extLst>
          </p:cNvPr>
          <p:cNvSpPr txBox="1"/>
          <p:nvPr/>
        </p:nvSpPr>
        <p:spPr>
          <a:xfrm>
            <a:off x="249286" y="3941685"/>
            <a:ext cx="1480405" cy="369332"/>
          </a:xfrm>
          <a:prstGeom prst="rect">
            <a:avLst/>
          </a:prstGeom>
          <a:noFill/>
        </p:spPr>
        <p:txBody>
          <a:bodyPr wrap="none" rtlCol="0">
            <a:spAutoFit/>
          </a:bodyPr>
          <a:lstStyle/>
          <a:p>
            <a:r>
              <a:rPr lang="en-US" altLang="zh-CN" dirty="0"/>
              <a:t>data_train.txt</a:t>
            </a:r>
            <a:endParaRPr lang="zh-CN" altLang="en-US" dirty="0"/>
          </a:p>
        </p:txBody>
      </p:sp>
      <p:sp>
        <p:nvSpPr>
          <p:cNvPr id="12" name="文本框 11">
            <a:extLst>
              <a:ext uri="{FF2B5EF4-FFF2-40B4-BE49-F238E27FC236}">
                <a16:creationId xmlns:a16="http://schemas.microsoft.com/office/drawing/2014/main" id="{A71C2D81-70CD-4AB7-A75E-B23ED0EDBB8E}"/>
              </a:ext>
            </a:extLst>
          </p:cNvPr>
          <p:cNvSpPr txBox="1"/>
          <p:nvPr/>
        </p:nvSpPr>
        <p:spPr>
          <a:xfrm>
            <a:off x="1958800" y="3941685"/>
            <a:ext cx="1286186" cy="369332"/>
          </a:xfrm>
          <a:prstGeom prst="rect">
            <a:avLst/>
          </a:prstGeom>
          <a:noFill/>
        </p:spPr>
        <p:txBody>
          <a:bodyPr wrap="none" rtlCol="0">
            <a:spAutoFit/>
          </a:bodyPr>
          <a:lstStyle/>
          <a:p>
            <a:r>
              <a:rPr lang="en-US" altLang="zh-CN" dirty="0"/>
              <a:t>data_val.txt</a:t>
            </a:r>
            <a:endParaRPr lang="zh-CN" altLang="en-US" dirty="0"/>
          </a:p>
        </p:txBody>
      </p:sp>
      <p:sp>
        <p:nvSpPr>
          <p:cNvPr id="13" name="文本框 12">
            <a:extLst>
              <a:ext uri="{FF2B5EF4-FFF2-40B4-BE49-F238E27FC236}">
                <a16:creationId xmlns:a16="http://schemas.microsoft.com/office/drawing/2014/main" id="{2CF427EC-6C21-4833-94E4-81DD49348494}"/>
              </a:ext>
            </a:extLst>
          </p:cNvPr>
          <p:cNvSpPr txBox="1"/>
          <p:nvPr/>
        </p:nvSpPr>
        <p:spPr>
          <a:xfrm>
            <a:off x="4097307" y="3941685"/>
            <a:ext cx="1411027" cy="369332"/>
          </a:xfrm>
          <a:prstGeom prst="rect">
            <a:avLst/>
          </a:prstGeom>
          <a:noFill/>
        </p:spPr>
        <p:txBody>
          <a:bodyPr wrap="none" rtlCol="0">
            <a:spAutoFit/>
          </a:bodyPr>
          <a:lstStyle/>
          <a:p>
            <a:r>
              <a:rPr lang="en-US" altLang="zh-CN" dirty="0"/>
              <a:t>test_exp3.txt</a:t>
            </a:r>
            <a:endParaRPr lang="zh-CN" altLang="en-US" dirty="0"/>
          </a:p>
        </p:txBody>
      </p:sp>
      <p:sp>
        <p:nvSpPr>
          <p:cNvPr id="15" name="文本框 14">
            <a:extLst>
              <a:ext uri="{FF2B5EF4-FFF2-40B4-BE49-F238E27FC236}">
                <a16:creationId xmlns:a16="http://schemas.microsoft.com/office/drawing/2014/main" id="{BF5B0144-EBE9-4A28-955E-D7B8CF0B5F38}"/>
              </a:ext>
            </a:extLst>
          </p:cNvPr>
          <p:cNvSpPr txBox="1"/>
          <p:nvPr/>
        </p:nvSpPr>
        <p:spPr>
          <a:xfrm>
            <a:off x="6642720" y="3923929"/>
            <a:ext cx="1185169" cy="369332"/>
          </a:xfrm>
          <a:prstGeom prst="rect">
            <a:avLst/>
          </a:prstGeom>
          <a:noFill/>
        </p:spPr>
        <p:txBody>
          <a:bodyPr wrap="square">
            <a:spAutoFit/>
          </a:bodyPr>
          <a:lstStyle/>
          <a:p>
            <a:r>
              <a:rPr lang="zh-CN" altLang="en-US" dirty="0"/>
              <a:t>rel2id.json</a:t>
            </a:r>
          </a:p>
        </p:txBody>
      </p:sp>
      <p:cxnSp>
        <p:nvCxnSpPr>
          <p:cNvPr id="17" name="直接箭头连接符 16">
            <a:extLst>
              <a:ext uri="{FF2B5EF4-FFF2-40B4-BE49-F238E27FC236}">
                <a16:creationId xmlns:a16="http://schemas.microsoft.com/office/drawing/2014/main" id="{3DE9A292-3CBE-4D56-9FBB-BF9F2719A1A0}"/>
              </a:ext>
            </a:extLst>
          </p:cNvPr>
          <p:cNvCxnSpPr>
            <a:stCxn id="3" idx="1"/>
            <a:endCxn id="5" idx="0"/>
          </p:cNvCxnSpPr>
          <p:nvPr/>
        </p:nvCxnSpPr>
        <p:spPr>
          <a:xfrm rot="5400000">
            <a:off x="2306900" y="848740"/>
            <a:ext cx="557074" cy="319189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6">
            <a:extLst>
              <a:ext uri="{FF2B5EF4-FFF2-40B4-BE49-F238E27FC236}">
                <a16:creationId xmlns:a16="http://schemas.microsoft.com/office/drawing/2014/main" id="{859679DC-8DE2-4478-83AF-8EBE6CB2ABD9}"/>
              </a:ext>
            </a:extLst>
          </p:cNvPr>
          <p:cNvCxnSpPr>
            <a:cxnSpLocks/>
            <a:stCxn id="3" idx="1"/>
            <a:endCxn id="8" idx="0"/>
          </p:cNvCxnSpPr>
          <p:nvPr/>
        </p:nvCxnSpPr>
        <p:spPr>
          <a:xfrm rot="5400000">
            <a:off x="3113102" y="1654942"/>
            <a:ext cx="557074" cy="15794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16">
            <a:extLst>
              <a:ext uri="{FF2B5EF4-FFF2-40B4-BE49-F238E27FC236}">
                <a16:creationId xmlns:a16="http://schemas.microsoft.com/office/drawing/2014/main" id="{32A69CBF-23FF-403D-860E-F986AB029AF6}"/>
              </a:ext>
            </a:extLst>
          </p:cNvPr>
          <p:cNvCxnSpPr>
            <a:cxnSpLocks/>
            <a:stCxn id="3" idx="1"/>
            <a:endCxn id="9" idx="0"/>
          </p:cNvCxnSpPr>
          <p:nvPr/>
        </p:nvCxnSpPr>
        <p:spPr>
          <a:xfrm rot="16200000" flipH="1">
            <a:off x="4213565" y="2133968"/>
            <a:ext cx="557074" cy="6214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16">
            <a:extLst>
              <a:ext uri="{FF2B5EF4-FFF2-40B4-BE49-F238E27FC236}">
                <a16:creationId xmlns:a16="http://schemas.microsoft.com/office/drawing/2014/main" id="{B3AB8A72-5EA4-4B33-A56C-9AB01E56AF7C}"/>
              </a:ext>
            </a:extLst>
          </p:cNvPr>
          <p:cNvCxnSpPr>
            <a:cxnSpLocks/>
            <a:stCxn id="3" idx="1"/>
            <a:endCxn id="10" idx="0"/>
          </p:cNvCxnSpPr>
          <p:nvPr/>
        </p:nvCxnSpPr>
        <p:spPr>
          <a:xfrm rot="16200000" flipH="1">
            <a:off x="5429807" y="917726"/>
            <a:ext cx="557074" cy="305392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D1F43EE-B91C-4BD1-90B3-5C74E33CB00F}"/>
              </a:ext>
            </a:extLst>
          </p:cNvPr>
          <p:cNvSpPr txBox="1"/>
          <p:nvPr/>
        </p:nvSpPr>
        <p:spPr>
          <a:xfrm>
            <a:off x="714028" y="4615078"/>
            <a:ext cx="203132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训练集、验证集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均为有标签的数据</a:t>
            </a:r>
          </a:p>
        </p:txBody>
      </p:sp>
      <p:sp>
        <p:nvSpPr>
          <p:cNvPr id="28" name="文本框 27">
            <a:extLst>
              <a:ext uri="{FF2B5EF4-FFF2-40B4-BE49-F238E27FC236}">
                <a16:creationId xmlns:a16="http://schemas.microsoft.com/office/drawing/2014/main" id="{65F2C536-8114-45B9-B860-FBFCD0C064FA}"/>
              </a:ext>
            </a:extLst>
          </p:cNvPr>
          <p:cNvSpPr txBox="1"/>
          <p:nvPr/>
        </p:nvSpPr>
        <p:spPr>
          <a:xfrm>
            <a:off x="3787157" y="4615078"/>
            <a:ext cx="2031325" cy="923330"/>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测试集</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为无标签的数据</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用于最终作业提交</a:t>
            </a: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8B9B5B0E-C849-44CB-B95A-9CC606CFBA8E}"/>
              </a:ext>
            </a:extLst>
          </p:cNvPr>
          <p:cNvSpPr txBox="1"/>
          <p:nvPr/>
        </p:nvSpPr>
        <p:spPr>
          <a:xfrm>
            <a:off x="6090083" y="4384246"/>
            <a:ext cx="2541316"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此文件即为</a:t>
            </a:r>
            <a:r>
              <a:rPr lang="en-US" altLang="zh-CN" dirty="0">
                <a:latin typeface="微软雅黑" panose="020B0503020204020204" pitchFamily="34" charset="-122"/>
                <a:ea typeface="微软雅黑" panose="020B0503020204020204" pitchFamily="34" charset="-122"/>
              </a:rPr>
              <a:t>relation to ID</a:t>
            </a:r>
            <a:r>
              <a:rPr lang="zh-CN" altLang="en-US" dirty="0">
                <a:latin typeface="微软雅黑" panose="020B0503020204020204" pitchFamily="34" charset="-122"/>
                <a:ea typeface="微软雅黑" panose="020B0503020204020204" pitchFamily="34" charset="-122"/>
              </a:rPr>
              <a:t>文件，存储了各个关系对应的序号，旨在统一关系编号，和统一最终结果文件提交的格式</a:t>
            </a:r>
          </a:p>
        </p:txBody>
      </p:sp>
    </p:spTree>
    <p:extLst>
      <p:ext uri="{BB962C8B-B14F-4D97-AF65-F5344CB8AC3E}">
        <p14:creationId xmlns:p14="http://schemas.microsoft.com/office/powerpoint/2010/main" val="2973708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0ACAB4-ED82-4C47-9937-D9F5CCB179FE}"/>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FF7D7D7-483D-446F-9ABD-6B275B662F08}"/>
              </a:ext>
            </a:extLst>
          </p:cNvPr>
          <p:cNvSpPr txBox="1"/>
          <p:nvPr/>
        </p:nvSpPr>
        <p:spPr>
          <a:xfrm>
            <a:off x="297874" y="840506"/>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实验数据格式</a:t>
            </a:r>
          </a:p>
        </p:txBody>
      </p:sp>
      <p:pic>
        <p:nvPicPr>
          <p:cNvPr id="4" name="图片 3">
            <a:extLst>
              <a:ext uri="{FF2B5EF4-FFF2-40B4-BE49-F238E27FC236}">
                <a16:creationId xmlns:a16="http://schemas.microsoft.com/office/drawing/2014/main" id="{4A102315-3CA9-44C0-9F68-6192A768E20A}"/>
              </a:ext>
            </a:extLst>
          </p:cNvPr>
          <p:cNvPicPr>
            <a:picLocks noChangeAspect="1"/>
          </p:cNvPicPr>
          <p:nvPr/>
        </p:nvPicPr>
        <p:blipFill rotWithShape="1">
          <a:blip r:embed="rId2"/>
          <a:srcRect b="53927"/>
          <a:stretch/>
        </p:blipFill>
        <p:spPr>
          <a:xfrm>
            <a:off x="297874" y="1605612"/>
            <a:ext cx="8340123" cy="1554840"/>
          </a:xfrm>
          <a:prstGeom prst="rect">
            <a:avLst/>
          </a:prstGeom>
        </p:spPr>
      </p:pic>
      <p:cxnSp>
        <p:nvCxnSpPr>
          <p:cNvPr id="6" name="直接箭头连接符 5">
            <a:extLst>
              <a:ext uri="{FF2B5EF4-FFF2-40B4-BE49-F238E27FC236}">
                <a16:creationId xmlns:a16="http://schemas.microsoft.com/office/drawing/2014/main" id="{37104FD7-8F02-4BF4-A070-3E6C24842B89}"/>
              </a:ext>
            </a:extLst>
          </p:cNvPr>
          <p:cNvCxnSpPr>
            <a:cxnSpLocks/>
          </p:cNvCxnSpPr>
          <p:nvPr/>
        </p:nvCxnSpPr>
        <p:spPr>
          <a:xfrm flipV="1">
            <a:off x="1012054" y="2450237"/>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45EE8D7-DD4B-46F2-B497-5061B9B9DE3A}"/>
              </a:ext>
            </a:extLst>
          </p:cNvPr>
          <p:cNvSpPr txBox="1"/>
          <p:nvPr/>
        </p:nvSpPr>
        <p:spPr>
          <a:xfrm>
            <a:off x="573472" y="3407525"/>
            <a:ext cx="877163" cy="369332"/>
          </a:xfrm>
          <a:prstGeom prst="rect">
            <a:avLst/>
          </a:prstGeom>
          <a:noFill/>
        </p:spPr>
        <p:txBody>
          <a:bodyPr wrap="none" rtlCol="0">
            <a:spAutoFit/>
          </a:bodyPr>
          <a:lstStyle/>
          <a:p>
            <a:r>
              <a:rPr lang="zh-CN" altLang="en-US" dirty="0"/>
              <a:t>头实体</a:t>
            </a:r>
          </a:p>
        </p:txBody>
      </p:sp>
      <p:cxnSp>
        <p:nvCxnSpPr>
          <p:cNvPr id="9" name="直接箭头连接符 8">
            <a:extLst>
              <a:ext uri="{FF2B5EF4-FFF2-40B4-BE49-F238E27FC236}">
                <a16:creationId xmlns:a16="http://schemas.microsoft.com/office/drawing/2014/main" id="{A710E024-DD0C-4A2E-A575-7D6ACD012800}"/>
              </a:ext>
            </a:extLst>
          </p:cNvPr>
          <p:cNvCxnSpPr>
            <a:cxnSpLocks/>
          </p:cNvCxnSpPr>
          <p:nvPr/>
        </p:nvCxnSpPr>
        <p:spPr>
          <a:xfrm flipV="1">
            <a:off x="1954567" y="2482355"/>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229D5AE-C126-43E0-AF97-EEBC8BFB60DA}"/>
              </a:ext>
            </a:extLst>
          </p:cNvPr>
          <p:cNvSpPr txBox="1"/>
          <p:nvPr/>
        </p:nvSpPr>
        <p:spPr>
          <a:xfrm>
            <a:off x="1515985" y="3404131"/>
            <a:ext cx="877163" cy="369332"/>
          </a:xfrm>
          <a:prstGeom prst="rect">
            <a:avLst/>
          </a:prstGeom>
          <a:noFill/>
        </p:spPr>
        <p:txBody>
          <a:bodyPr wrap="none" rtlCol="0">
            <a:spAutoFit/>
          </a:bodyPr>
          <a:lstStyle/>
          <a:p>
            <a:r>
              <a:rPr lang="zh-CN" altLang="en-US" dirty="0"/>
              <a:t>尾实体</a:t>
            </a:r>
          </a:p>
        </p:txBody>
      </p:sp>
      <p:cxnSp>
        <p:nvCxnSpPr>
          <p:cNvPr id="11" name="直接箭头连接符 10">
            <a:extLst>
              <a:ext uri="{FF2B5EF4-FFF2-40B4-BE49-F238E27FC236}">
                <a16:creationId xmlns:a16="http://schemas.microsoft.com/office/drawing/2014/main" id="{C5E95BC9-B13F-45D2-A2A0-FB01F02F520D}"/>
              </a:ext>
            </a:extLst>
          </p:cNvPr>
          <p:cNvCxnSpPr>
            <a:cxnSpLocks/>
          </p:cNvCxnSpPr>
          <p:nvPr/>
        </p:nvCxnSpPr>
        <p:spPr>
          <a:xfrm flipV="1">
            <a:off x="2691413" y="2482355"/>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C32E2AA-3A62-449E-9A19-E4DF960FF158}"/>
              </a:ext>
            </a:extLst>
          </p:cNvPr>
          <p:cNvSpPr txBox="1"/>
          <p:nvPr/>
        </p:nvSpPr>
        <p:spPr>
          <a:xfrm>
            <a:off x="2368247" y="3411117"/>
            <a:ext cx="646331" cy="369332"/>
          </a:xfrm>
          <a:prstGeom prst="rect">
            <a:avLst/>
          </a:prstGeom>
          <a:noFill/>
        </p:spPr>
        <p:txBody>
          <a:bodyPr wrap="none" rtlCol="0">
            <a:spAutoFit/>
          </a:bodyPr>
          <a:lstStyle/>
          <a:p>
            <a:r>
              <a:rPr lang="zh-CN" altLang="en-US" dirty="0"/>
              <a:t>关系</a:t>
            </a:r>
          </a:p>
        </p:txBody>
      </p:sp>
      <p:cxnSp>
        <p:nvCxnSpPr>
          <p:cNvPr id="13" name="直接箭头连接符 12">
            <a:extLst>
              <a:ext uri="{FF2B5EF4-FFF2-40B4-BE49-F238E27FC236}">
                <a16:creationId xmlns:a16="http://schemas.microsoft.com/office/drawing/2014/main" id="{974D307F-8ABA-4A29-A067-5A03797B4B20}"/>
              </a:ext>
            </a:extLst>
          </p:cNvPr>
          <p:cNvCxnSpPr>
            <a:cxnSpLocks/>
          </p:cNvCxnSpPr>
          <p:nvPr/>
        </p:nvCxnSpPr>
        <p:spPr>
          <a:xfrm flipV="1">
            <a:off x="5664706" y="2507097"/>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BEE7DE9-3AE5-4E89-A28C-C0F155548552}"/>
              </a:ext>
            </a:extLst>
          </p:cNvPr>
          <p:cNvSpPr txBox="1"/>
          <p:nvPr/>
        </p:nvSpPr>
        <p:spPr>
          <a:xfrm>
            <a:off x="5341538" y="3446629"/>
            <a:ext cx="646331" cy="369332"/>
          </a:xfrm>
          <a:prstGeom prst="rect">
            <a:avLst/>
          </a:prstGeom>
          <a:noFill/>
        </p:spPr>
        <p:txBody>
          <a:bodyPr wrap="none" rtlCol="0">
            <a:spAutoFit/>
          </a:bodyPr>
          <a:lstStyle/>
          <a:p>
            <a:r>
              <a:rPr lang="zh-CN" altLang="en-US" dirty="0"/>
              <a:t>句子</a:t>
            </a:r>
          </a:p>
        </p:txBody>
      </p:sp>
      <p:pic>
        <p:nvPicPr>
          <p:cNvPr id="16" name="图片 15">
            <a:extLst>
              <a:ext uri="{FF2B5EF4-FFF2-40B4-BE49-F238E27FC236}">
                <a16:creationId xmlns:a16="http://schemas.microsoft.com/office/drawing/2014/main" id="{F718D63B-CFE7-4649-860F-F4D873FBC69B}"/>
              </a:ext>
            </a:extLst>
          </p:cNvPr>
          <p:cNvPicPr>
            <a:picLocks noChangeAspect="1"/>
          </p:cNvPicPr>
          <p:nvPr/>
        </p:nvPicPr>
        <p:blipFill>
          <a:blip r:embed="rId3"/>
          <a:stretch>
            <a:fillRect/>
          </a:stretch>
        </p:blipFill>
        <p:spPr>
          <a:xfrm>
            <a:off x="297874" y="4288571"/>
            <a:ext cx="8620125" cy="962025"/>
          </a:xfrm>
          <a:prstGeom prst="rect">
            <a:avLst/>
          </a:prstGeom>
        </p:spPr>
      </p:pic>
      <p:cxnSp>
        <p:nvCxnSpPr>
          <p:cNvPr id="17" name="直接箭头连接符 16">
            <a:extLst>
              <a:ext uri="{FF2B5EF4-FFF2-40B4-BE49-F238E27FC236}">
                <a16:creationId xmlns:a16="http://schemas.microsoft.com/office/drawing/2014/main" id="{1A4E42BA-DA97-4CD4-9858-1F78AEC47033}"/>
              </a:ext>
            </a:extLst>
          </p:cNvPr>
          <p:cNvCxnSpPr>
            <a:cxnSpLocks/>
          </p:cNvCxnSpPr>
          <p:nvPr/>
        </p:nvCxnSpPr>
        <p:spPr>
          <a:xfrm flipV="1">
            <a:off x="1012054" y="4928813"/>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07CBFC1-3D9D-47E0-A98D-3CC825A7A463}"/>
              </a:ext>
            </a:extLst>
          </p:cNvPr>
          <p:cNvSpPr txBox="1"/>
          <p:nvPr/>
        </p:nvSpPr>
        <p:spPr>
          <a:xfrm>
            <a:off x="573472" y="5894979"/>
            <a:ext cx="877163" cy="369332"/>
          </a:xfrm>
          <a:prstGeom prst="rect">
            <a:avLst/>
          </a:prstGeom>
          <a:noFill/>
        </p:spPr>
        <p:txBody>
          <a:bodyPr wrap="none" rtlCol="0">
            <a:spAutoFit/>
          </a:bodyPr>
          <a:lstStyle/>
          <a:p>
            <a:r>
              <a:rPr lang="zh-CN" altLang="en-US" dirty="0"/>
              <a:t>头实体</a:t>
            </a:r>
          </a:p>
        </p:txBody>
      </p:sp>
      <p:cxnSp>
        <p:nvCxnSpPr>
          <p:cNvPr id="19" name="直接箭头连接符 18">
            <a:extLst>
              <a:ext uri="{FF2B5EF4-FFF2-40B4-BE49-F238E27FC236}">
                <a16:creationId xmlns:a16="http://schemas.microsoft.com/office/drawing/2014/main" id="{CF6F895C-C105-4CD4-8E71-2634D8A36B32}"/>
              </a:ext>
            </a:extLst>
          </p:cNvPr>
          <p:cNvCxnSpPr>
            <a:cxnSpLocks/>
          </p:cNvCxnSpPr>
          <p:nvPr/>
        </p:nvCxnSpPr>
        <p:spPr>
          <a:xfrm flipV="1">
            <a:off x="1954567" y="4960931"/>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505EED7-0BC7-40B3-A533-C5258CC58759}"/>
              </a:ext>
            </a:extLst>
          </p:cNvPr>
          <p:cNvSpPr txBox="1"/>
          <p:nvPr/>
        </p:nvSpPr>
        <p:spPr>
          <a:xfrm>
            <a:off x="1515985" y="5891585"/>
            <a:ext cx="877163" cy="369332"/>
          </a:xfrm>
          <a:prstGeom prst="rect">
            <a:avLst/>
          </a:prstGeom>
          <a:noFill/>
        </p:spPr>
        <p:txBody>
          <a:bodyPr wrap="none" rtlCol="0">
            <a:spAutoFit/>
          </a:bodyPr>
          <a:lstStyle/>
          <a:p>
            <a:r>
              <a:rPr lang="zh-CN" altLang="en-US" dirty="0"/>
              <a:t>尾实体</a:t>
            </a:r>
          </a:p>
        </p:txBody>
      </p:sp>
      <p:cxnSp>
        <p:nvCxnSpPr>
          <p:cNvPr id="21" name="直接箭头连接符 20">
            <a:extLst>
              <a:ext uri="{FF2B5EF4-FFF2-40B4-BE49-F238E27FC236}">
                <a16:creationId xmlns:a16="http://schemas.microsoft.com/office/drawing/2014/main" id="{C8D10E69-9653-4854-A082-AEB6865DA3F0}"/>
              </a:ext>
            </a:extLst>
          </p:cNvPr>
          <p:cNvCxnSpPr>
            <a:cxnSpLocks/>
          </p:cNvCxnSpPr>
          <p:nvPr/>
        </p:nvCxnSpPr>
        <p:spPr>
          <a:xfrm flipV="1">
            <a:off x="5664706" y="4928813"/>
            <a:ext cx="0" cy="9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A9277253-E942-4317-B6E6-0BA01C68B941}"/>
              </a:ext>
            </a:extLst>
          </p:cNvPr>
          <p:cNvSpPr txBox="1"/>
          <p:nvPr/>
        </p:nvSpPr>
        <p:spPr>
          <a:xfrm>
            <a:off x="5341538" y="5894893"/>
            <a:ext cx="646331" cy="369332"/>
          </a:xfrm>
          <a:prstGeom prst="rect">
            <a:avLst/>
          </a:prstGeom>
          <a:noFill/>
        </p:spPr>
        <p:txBody>
          <a:bodyPr wrap="none" rtlCol="0">
            <a:spAutoFit/>
          </a:bodyPr>
          <a:lstStyle/>
          <a:p>
            <a:r>
              <a:rPr lang="zh-CN" altLang="en-US" dirty="0"/>
              <a:t>句子</a:t>
            </a:r>
          </a:p>
        </p:txBody>
      </p:sp>
      <p:sp>
        <p:nvSpPr>
          <p:cNvPr id="23" name="文本框 22">
            <a:extLst>
              <a:ext uri="{FF2B5EF4-FFF2-40B4-BE49-F238E27FC236}">
                <a16:creationId xmlns:a16="http://schemas.microsoft.com/office/drawing/2014/main" id="{EE2EDA64-F138-4302-A747-B34C5413E40C}"/>
              </a:ext>
            </a:extLst>
          </p:cNvPr>
          <p:cNvSpPr txBox="1"/>
          <p:nvPr/>
        </p:nvSpPr>
        <p:spPr>
          <a:xfrm>
            <a:off x="3892296" y="1208497"/>
            <a:ext cx="1151277" cy="307777"/>
          </a:xfrm>
          <a:prstGeom prst="rect">
            <a:avLst/>
          </a:prstGeom>
          <a:noFill/>
        </p:spPr>
        <p:txBody>
          <a:bodyPr wrap="none" rtlCol="0">
            <a:spAutoFit/>
          </a:bodyPr>
          <a:lstStyle/>
          <a:p>
            <a:r>
              <a:rPr lang="zh-CN" altLang="en-US" sz="1400" dirty="0"/>
              <a:t>训练</a:t>
            </a:r>
            <a:r>
              <a:rPr lang="en-US" altLang="zh-CN" sz="1400" dirty="0"/>
              <a:t>/</a:t>
            </a:r>
            <a:r>
              <a:rPr lang="zh-CN" altLang="en-US" sz="1400" dirty="0"/>
              <a:t>验证集</a:t>
            </a:r>
          </a:p>
        </p:txBody>
      </p:sp>
      <p:sp>
        <p:nvSpPr>
          <p:cNvPr id="24" name="文本框 23">
            <a:extLst>
              <a:ext uri="{FF2B5EF4-FFF2-40B4-BE49-F238E27FC236}">
                <a16:creationId xmlns:a16="http://schemas.microsoft.com/office/drawing/2014/main" id="{AF522607-3A36-4BFA-9C05-0BE663F6F1CA}"/>
              </a:ext>
            </a:extLst>
          </p:cNvPr>
          <p:cNvSpPr txBox="1"/>
          <p:nvPr/>
        </p:nvSpPr>
        <p:spPr>
          <a:xfrm>
            <a:off x="4106296" y="3945768"/>
            <a:ext cx="723275" cy="307777"/>
          </a:xfrm>
          <a:prstGeom prst="rect">
            <a:avLst/>
          </a:prstGeom>
          <a:noFill/>
        </p:spPr>
        <p:txBody>
          <a:bodyPr wrap="none" rtlCol="0">
            <a:spAutoFit/>
          </a:bodyPr>
          <a:lstStyle/>
          <a:p>
            <a:r>
              <a:rPr lang="zh-CN" altLang="en-US" sz="1400" dirty="0"/>
              <a:t>测试集</a:t>
            </a:r>
          </a:p>
        </p:txBody>
      </p:sp>
    </p:spTree>
    <p:extLst>
      <p:ext uri="{BB962C8B-B14F-4D97-AF65-F5344CB8AC3E}">
        <p14:creationId xmlns:p14="http://schemas.microsoft.com/office/powerpoint/2010/main" val="28662199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5CD7B61-5F89-44CF-BE6E-008DAC4E3C3E}"/>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808469D5-5AFF-4B21-8EB6-930C181C32CB}"/>
              </a:ext>
            </a:extLst>
          </p:cNvPr>
          <p:cNvSpPr txBox="1"/>
          <p:nvPr/>
        </p:nvSpPr>
        <p:spPr>
          <a:xfrm>
            <a:off x="297874" y="840506"/>
            <a:ext cx="3014158" cy="369332"/>
          </a:xfrm>
          <a:prstGeom prst="rect">
            <a:avLst/>
          </a:prstGeom>
          <a:noFill/>
        </p:spPr>
        <p:txBody>
          <a:bodyPr wrap="none" rtlCol="0">
            <a:spAutoFit/>
          </a:bodyPr>
          <a:lstStyle/>
          <a:p>
            <a:r>
              <a:rPr lang="zh-CN" altLang="en-US" dirty="0"/>
              <a:t>实验数据格式（</a:t>
            </a:r>
            <a:r>
              <a:rPr lang="en-US" altLang="zh-CN" dirty="0"/>
              <a:t>rel2id.json</a:t>
            </a:r>
            <a:r>
              <a:rPr lang="zh-CN" altLang="en-US" dirty="0"/>
              <a:t>）</a:t>
            </a:r>
          </a:p>
        </p:txBody>
      </p:sp>
      <p:pic>
        <p:nvPicPr>
          <p:cNvPr id="4" name="图片 3">
            <a:extLst>
              <a:ext uri="{FF2B5EF4-FFF2-40B4-BE49-F238E27FC236}">
                <a16:creationId xmlns:a16="http://schemas.microsoft.com/office/drawing/2014/main" id="{DFF3C4C6-B80D-437B-928D-72A68E4086D8}"/>
              </a:ext>
            </a:extLst>
          </p:cNvPr>
          <p:cNvPicPr>
            <a:picLocks noChangeAspect="1"/>
          </p:cNvPicPr>
          <p:nvPr/>
        </p:nvPicPr>
        <p:blipFill>
          <a:blip r:embed="rId2"/>
          <a:stretch>
            <a:fillRect/>
          </a:stretch>
        </p:blipFill>
        <p:spPr>
          <a:xfrm>
            <a:off x="297874" y="1260758"/>
            <a:ext cx="1951362" cy="4918229"/>
          </a:xfrm>
          <a:prstGeom prst="rect">
            <a:avLst/>
          </a:prstGeom>
          <a:ln>
            <a:solidFill>
              <a:schemeClr val="tx1"/>
            </a:solidFill>
          </a:ln>
        </p:spPr>
      </p:pic>
      <p:pic>
        <p:nvPicPr>
          <p:cNvPr id="5" name="图片 4">
            <a:extLst>
              <a:ext uri="{FF2B5EF4-FFF2-40B4-BE49-F238E27FC236}">
                <a16:creationId xmlns:a16="http://schemas.microsoft.com/office/drawing/2014/main" id="{B27A26C1-020E-497C-9EB6-48349145028A}"/>
              </a:ext>
            </a:extLst>
          </p:cNvPr>
          <p:cNvPicPr>
            <a:picLocks noChangeAspect="1"/>
          </p:cNvPicPr>
          <p:nvPr/>
        </p:nvPicPr>
        <p:blipFill>
          <a:blip r:embed="rId3"/>
          <a:stretch>
            <a:fillRect/>
          </a:stretch>
        </p:blipFill>
        <p:spPr>
          <a:xfrm>
            <a:off x="2974421" y="1260758"/>
            <a:ext cx="1851803" cy="4918229"/>
          </a:xfrm>
          <a:prstGeom prst="rect">
            <a:avLst/>
          </a:prstGeom>
          <a:ln>
            <a:solidFill>
              <a:schemeClr val="tx1"/>
            </a:solidFill>
          </a:ln>
        </p:spPr>
      </p:pic>
      <p:sp>
        <p:nvSpPr>
          <p:cNvPr id="6" name="文本框 5">
            <a:extLst>
              <a:ext uri="{FF2B5EF4-FFF2-40B4-BE49-F238E27FC236}">
                <a16:creationId xmlns:a16="http://schemas.microsoft.com/office/drawing/2014/main" id="{8AFCB200-D6ED-4060-8685-DE528C2FE5F4}"/>
              </a:ext>
            </a:extLst>
          </p:cNvPr>
          <p:cNvSpPr txBox="1"/>
          <p:nvPr/>
        </p:nvSpPr>
        <p:spPr>
          <a:xfrm>
            <a:off x="5172430" y="2551837"/>
            <a:ext cx="313865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该文件包含两部分，一部分是编号（</a:t>
            </a:r>
            <a:r>
              <a:rPr lang="en-US" altLang="zh-CN" dirty="0">
                <a:latin typeface="微软雅黑" panose="020B0503020204020204" pitchFamily="34" charset="-122"/>
                <a:ea typeface="微软雅黑" panose="020B0503020204020204" pitchFamily="34" charset="-122"/>
              </a:rPr>
              <a:t>str</a:t>
            </a:r>
            <a:r>
              <a:rPr lang="zh-CN" altLang="en-US" dirty="0">
                <a:latin typeface="微软雅黑" panose="020B0503020204020204" pitchFamily="34" charset="-122"/>
                <a:ea typeface="微软雅黑" panose="020B0503020204020204" pitchFamily="34" charset="-122"/>
              </a:rPr>
              <a:t>）转关系，另一部分是关系转编号（</a:t>
            </a:r>
            <a:r>
              <a:rPr lang="en-US" altLang="zh-CN" dirty="0">
                <a:latin typeface="微软雅黑" panose="020B0503020204020204" pitchFamily="34" charset="-122"/>
                <a:ea typeface="微软雅黑" panose="020B0503020204020204" pitchFamily="34" charset="-122"/>
              </a:rPr>
              <a:t>int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在实验过程中，酌情选用相应的部分。</a:t>
            </a:r>
          </a:p>
        </p:txBody>
      </p:sp>
    </p:spTree>
    <p:extLst>
      <p:ext uri="{BB962C8B-B14F-4D97-AF65-F5344CB8AC3E}">
        <p14:creationId xmlns:p14="http://schemas.microsoft.com/office/powerpoint/2010/main" val="16827134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E21C77-0593-4D88-8F6C-E2B376D9EC2C}"/>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670D23D9-4DB4-437D-A2FE-4B5CE62C59BC}"/>
              </a:ext>
            </a:extLst>
          </p:cNvPr>
          <p:cNvSpPr txBox="1"/>
          <p:nvPr/>
        </p:nvSpPr>
        <p:spPr>
          <a:xfrm>
            <a:off x="297874" y="840506"/>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实验任务</a:t>
            </a:r>
          </a:p>
        </p:txBody>
      </p:sp>
      <p:sp>
        <p:nvSpPr>
          <p:cNvPr id="4" name="文本框 3">
            <a:extLst>
              <a:ext uri="{FF2B5EF4-FFF2-40B4-BE49-F238E27FC236}">
                <a16:creationId xmlns:a16="http://schemas.microsoft.com/office/drawing/2014/main" id="{F6B2C024-1676-4053-9D55-A0A5C91190B4}"/>
              </a:ext>
            </a:extLst>
          </p:cNvPr>
          <p:cNvSpPr txBox="1"/>
          <p:nvPr/>
        </p:nvSpPr>
        <p:spPr>
          <a:xfrm>
            <a:off x="297874" y="1445424"/>
            <a:ext cx="8562041"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根据给定的头实体，尾实体和句子，抽取出相应关系；即，将该句子依据给定实体</a:t>
            </a:r>
            <a:r>
              <a:rPr lang="zh-CN" altLang="en-US" b="1" dirty="0">
                <a:solidFill>
                  <a:srgbClr val="FF0000"/>
                </a:solidFill>
                <a:latin typeface="微软雅黑" panose="020B0503020204020204" pitchFamily="34" charset="-122"/>
                <a:ea typeface="微软雅黑" panose="020B0503020204020204" pitchFamily="34" charset="-122"/>
              </a:rPr>
              <a:t>分类</a:t>
            </a:r>
            <a:r>
              <a:rPr lang="zh-CN" altLang="en-US" dirty="0">
                <a:latin typeface="微软雅黑" panose="020B0503020204020204" pitchFamily="34" charset="-122"/>
                <a:ea typeface="微软雅黑" panose="020B0503020204020204" pitchFamily="34" charset="-122"/>
              </a:rPr>
              <a:t>成某种关系。</a:t>
            </a:r>
          </a:p>
        </p:txBody>
      </p:sp>
      <p:sp>
        <p:nvSpPr>
          <p:cNvPr id="6" name="文本框 5">
            <a:extLst>
              <a:ext uri="{FF2B5EF4-FFF2-40B4-BE49-F238E27FC236}">
                <a16:creationId xmlns:a16="http://schemas.microsoft.com/office/drawing/2014/main" id="{C1C3B8A6-B3EB-4884-A595-1AC8A881B071}"/>
              </a:ext>
            </a:extLst>
          </p:cNvPr>
          <p:cNvSpPr txBox="1"/>
          <p:nvPr/>
        </p:nvSpPr>
        <p:spPr>
          <a:xfrm>
            <a:off x="297874" y="2583807"/>
            <a:ext cx="8402243"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head = </a:t>
            </a:r>
            <a:r>
              <a:rPr lang="zh-CN" altLang="en-US" dirty="0">
                <a:latin typeface="微软雅黑" panose="020B0503020204020204" pitchFamily="34" charset="-122"/>
                <a:ea typeface="微软雅黑" panose="020B0503020204020204" pitchFamily="34" charset="-122"/>
              </a:rPr>
              <a:t>溃疡性结肠炎</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tail = </a:t>
            </a:r>
            <a:r>
              <a:rPr lang="zh-CN" altLang="en-US" dirty="0">
                <a:latin typeface="微软雅黑" panose="020B0503020204020204" pitchFamily="34" charset="-122"/>
                <a:ea typeface="微软雅黑" panose="020B0503020204020204" pitchFamily="34" charset="-122"/>
              </a:rPr>
              <a:t>血性腹泻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text = </a:t>
            </a:r>
            <a:r>
              <a:rPr lang="zh-CN" altLang="en-US" dirty="0">
                <a:latin typeface="微软雅黑" panose="020B0503020204020204" pitchFamily="34" charset="-122"/>
                <a:ea typeface="微软雅黑" panose="020B0503020204020204" pitchFamily="34" charset="-122"/>
              </a:rPr>
              <a:t>溃疡性结肠炎常见症状为血性腹泻、慢性腹泻（或者两者皆有），下腹部疼痛、急便感和肠外表现（特别是和结肠炎活动度相关的表现）。</a:t>
            </a:r>
          </a:p>
        </p:txBody>
      </p:sp>
      <p:sp>
        <p:nvSpPr>
          <p:cNvPr id="7" name="文本框 6">
            <a:extLst>
              <a:ext uri="{FF2B5EF4-FFF2-40B4-BE49-F238E27FC236}">
                <a16:creationId xmlns:a16="http://schemas.microsoft.com/office/drawing/2014/main" id="{348A25BF-7CE3-49F6-AB59-34DA67B61E41}"/>
              </a:ext>
            </a:extLst>
          </p:cNvPr>
          <p:cNvSpPr txBox="1"/>
          <p:nvPr/>
        </p:nvSpPr>
        <p:spPr>
          <a:xfrm>
            <a:off x="1223155" y="3812196"/>
            <a:ext cx="1338828" cy="923330"/>
          </a:xfrm>
          <a:prstGeom prst="rect">
            <a:avLst/>
          </a:prstGeom>
          <a:noFill/>
        </p:spPr>
        <p:txBody>
          <a:bodyPr wrap="none" rtlCol="0">
            <a:spAutoFit/>
          </a:bodyPr>
          <a:lstStyle/>
          <a:p>
            <a:r>
              <a:rPr lang="zh-CN" altLang="en-US" dirty="0"/>
              <a:t>抽取结果：</a:t>
            </a:r>
            <a:endParaRPr lang="en-US" altLang="zh-CN" dirty="0"/>
          </a:p>
          <a:p>
            <a:endParaRPr lang="en-US" altLang="zh-CN" dirty="0"/>
          </a:p>
          <a:p>
            <a:r>
              <a:rPr lang="zh-CN" altLang="en-US" dirty="0"/>
              <a:t>临床表现</a:t>
            </a:r>
          </a:p>
        </p:txBody>
      </p:sp>
      <p:cxnSp>
        <p:nvCxnSpPr>
          <p:cNvPr id="9" name="直接箭头连接符 8">
            <a:extLst>
              <a:ext uri="{FF2B5EF4-FFF2-40B4-BE49-F238E27FC236}">
                <a16:creationId xmlns:a16="http://schemas.microsoft.com/office/drawing/2014/main" id="{CB161095-E97E-40C3-839B-909B419EC622}"/>
              </a:ext>
            </a:extLst>
          </p:cNvPr>
          <p:cNvCxnSpPr/>
          <p:nvPr/>
        </p:nvCxnSpPr>
        <p:spPr>
          <a:xfrm>
            <a:off x="2372341" y="4551896"/>
            <a:ext cx="120736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A57CE05-2424-463C-8AAF-678C104D949D}"/>
              </a:ext>
            </a:extLst>
          </p:cNvPr>
          <p:cNvSpPr/>
          <p:nvPr/>
        </p:nvSpPr>
        <p:spPr>
          <a:xfrm>
            <a:off x="3730625" y="4383220"/>
            <a:ext cx="1149186" cy="3523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rel2id</a:t>
            </a:r>
            <a:endParaRPr lang="zh-CN" altLang="en-US" sz="2000" dirty="0">
              <a:solidFill>
                <a:schemeClr val="tx1"/>
              </a:solidFill>
            </a:endParaRPr>
          </a:p>
        </p:txBody>
      </p:sp>
      <p:cxnSp>
        <p:nvCxnSpPr>
          <p:cNvPr id="11" name="直接箭头连接符 10">
            <a:extLst>
              <a:ext uri="{FF2B5EF4-FFF2-40B4-BE49-F238E27FC236}">
                <a16:creationId xmlns:a16="http://schemas.microsoft.com/office/drawing/2014/main" id="{3CB8053D-BFA0-47FE-9402-18F5F20ACA88}"/>
              </a:ext>
            </a:extLst>
          </p:cNvPr>
          <p:cNvCxnSpPr/>
          <p:nvPr/>
        </p:nvCxnSpPr>
        <p:spPr>
          <a:xfrm>
            <a:off x="5037122" y="4551896"/>
            <a:ext cx="120736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747A805-4104-4CBF-9DEF-51D6F5E81CC7}"/>
              </a:ext>
            </a:extLst>
          </p:cNvPr>
          <p:cNvSpPr txBox="1"/>
          <p:nvPr/>
        </p:nvSpPr>
        <p:spPr>
          <a:xfrm>
            <a:off x="6509333" y="4328540"/>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5" name="文本框 4">
            <a:extLst>
              <a:ext uri="{FF2B5EF4-FFF2-40B4-BE49-F238E27FC236}">
                <a16:creationId xmlns:a16="http://schemas.microsoft.com/office/drawing/2014/main" id="{A883DF1E-29B3-4CBC-A34F-B5BCC7D72685}"/>
              </a:ext>
            </a:extLst>
          </p:cNvPr>
          <p:cNvSpPr txBox="1"/>
          <p:nvPr/>
        </p:nvSpPr>
        <p:spPr>
          <a:xfrm>
            <a:off x="488049" y="4969722"/>
            <a:ext cx="1338828" cy="369332"/>
          </a:xfrm>
          <a:prstGeom prst="rect">
            <a:avLst/>
          </a:prstGeom>
          <a:noFill/>
        </p:spPr>
        <p:txBody>
          <a:bodyPr wrap="none" rtlCol="0">
            <a:spAutoFit/>
          </a:bodyPr>
          <a:lstStyle/>
          <a:p>
            <a:r>
              <a:rPr lang="zh-CN" altLang="en-US" dirty="0"/>
              <a:t>但往往是：</a:t>
            </a:r>
          </a:p>
        </p:txBody>
      </p:sp>
      <p:sp>
        <p:nvSpPr>
          <p:cNvPr id="13" name="文本框 12">
            <a:extLst>
              <a:ext uri="{FF2B5EF4-FFF2-40B4-BE49-F238E27FC236}">
                <a16:creationId xmlns:a16="http://schemas.microsoft.com/office/drawing/2014/main" id="{43E06A0D-C0D6-4B02-B982-9727C8FB3275}"/>
              </a:ext>
            </a:extLst>
          </p:cNvPr>
          <p:cNvSpPr txBox="1"/>
          <p:nvPr/>
        </p:nvSpPr>
        <p:spPr>
          <a:xfrm>
            <a:off x="6146969" y="5618382"/>
            <a:ext cx="1107996" cy="369332"/>
          </a:xfrm>
          <a:prstGeom prst="rect">
            <a:avLst/>
          </a:prstGeom>
          <a:noFill/>
        </p:spPr>
        <p:txBody>
          <a:bodyPr wrap="none" rtlCol="0">
            <a:spAutoFit/>
          </a:bodyPr>
          <a:lstStyle/>
          <a:p>
            <a:r>
              <a:rPr lang="zh-CN" altLang="en-US" dirty="0"/>
              <a:t>临床表现</a:t>
            </a:r>
          </a:p>
        </p:txBody>
      </p:sp>
      <p:cxnSp>
        <p:nvCxnSpPr>
          <p:cNvPr id="14" name="直接箭头连接符 13">
            <a:extLst>
              <a:ext uri="{FF2B5EF4-FFF2-40B4-BE49-F238E27FC236}">
                <a16:creationId xmlns:a16="http://schemas.microsoft.com/office/drawing/2014/main" id="{3C2C925B-494D-4721-91F9-FD44011A21F8}"/>
              </a:ext>
            </a:extLst>
          </p:cNvPr>
          <p:cNvCxnSpPr/>
          <p:nvPr/>
        </p:nvCxnSpPr>
        <p:spPr>
          <a:xfrm>
            <a:off x="2130294" y="5804084"/>
            <a:ext cx="120736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6610512-8065-4D47-B237-A1957458AA1D}"/>
              </a:ext>
            </a:extLst>
          </p:cNvPr>
          <p:cNvSpPr/>
          <p:nvPr/>
        </p:nvSpPr>
        <p:spPr>
          <a:xfrm>
            <a:off x="3488578" y="5635408"/>
            <a:ext cx="1149186" cy="3523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rel2id</a:t>
            </a:r>
            <a:endParaRPr lang="zh-CN" altLang="en-US" sz="2000" dirty="0">
              <a:solidFill>
                <a:schemeClr val="tx1"/>
              </a:solidFill>
            </a:endParaRPr>
          </a:p>
        </p:txBody>
      </p:sp>
      <p:cxnSp>
        <p:nvCxnSpPr>
          <p:cNvPr id="16" name="直接箭头连接符 15">
            <a:extLst>
              <a:ext uri="{FF2B5EF4-FFF2-40B4-BE49-F238E27FC236}">
                <a16:creationId xmlns:a16="http://schemas.microsoft.com/office/drawing/2014/main" id="{F788A749-0FD7-4B72-8870-9691CA9EFB70}"/>
              </a:ext>
            </a:extLst>
          </p:cNvPr>
          <p:cNvCxnSpPr/>
          <p:nvPr/>
        </p:nvCxnSpPr>
        <p:spPr>
          <a:xfrm>
            <a:off x="4795075" y="5804084"/>
            <a:ext cx="120736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4216806-2605-436A-BE22-08C7FF5E7B02}"/>
              </a:ext>
            </a:extLst>
          </p:cNvPr>
          <p:cNvSpPr txBox="1"/>
          <p:nvPr/>
        </p:nvSpPr>
        <p:spPr>
          <a:xfrm>
            <a:off x="1639215" y="5573251"/>
            <a:ext cx="340158" cy="461665"/>
          </a:xfrm>
          <a:prstGeom prst="rect">
            <a:avLst/>
          </a:prstGeom>
          <a:noFill/>
        </p:spPr>
        <p:txBody>
          <a:bodyPr wrap="none" rtlCol="0">
            <a:spAutoFit/>
          </a:bodyPr>
          <a:lstStyle/>
          <a:p>
            <a:r>
              <a:rPr lang="en-US" altLang="zh-CN" sz="2400" dirty="0"/>
              <a:t>7</a:t>
            </a:r>
            <a:endParaRPr lang="zh-CN" altLang="en-US" sz="2400" dirty="0"/>
          </a:p>
        </p:txBody>
      </p:sp>
      <p:sp>
        <p:nvSpPr>
          <p:cNvPr id="8" name="TextBox 7"/>
          <p:cNvSpPr txBox="1"/>
          <p:nvPr/>
        </p:nvSpPr>
        <p:spPr>
          <a:xfrm>
            <a:off x="7546660" y="5444560"/>
            <a:ext cx="1153457" cy="584775"/>
          </a:xfrm>
          <a:prstGeom prst="rect">
            <a:avLst/>
          </a:prstGeom>
          <a:noFill/>
        </p:spPr>
        <p:txBody>
          <a:bodyPr wrap="none" rtlCol="0">
            <a:spAutoFit/>
          </a:bodyPr>
          <a:lstStyle/>
          <a:p>
            <a:r>
              <a:rPr lang="en-US" altLang="zh-CN" sz="3200" b="1" dirty="0"/>
              <a:t>Why?</a:t>
            </a:r>
            <a:endParaRPr lang="zh-CN" altLang="en-US" sz="3200" b="1" dirty="0"/>
          </a:p>
        </p:txBody>
      </p:sp>
    </p:spTree>
    <p:extLst>
      <p:ext uri="{BB962C8B-B14F-4D97-AF65-F5344CB8AC3E}">
        <p14:creationId xmlns:p14="http://schemas.microsoft.com/office/powerpoint/2010/main" val="18649145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69AB14-01CE-4BA0-BB21-5317CC98669B}"/>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2AA4D37C-7E40-4BC9-9CCB-EA199A3FD5C7}"/>
              </a:ext>
            </a:extLst>
          </p:cNvPr>
          <p:cNvSpPr txBox="1"/>
          <p:nvPr/>
        </p:nvSpPr>
        <p:spPr>
          <a:xfrm>
            <a:off x="297874" y="840506"/>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注意事项</a:t>
            </a:r>
          </a:p>
        </p:txBody>
      </p:sp>
      <p:pic>
        <p:nvPicPr>
          <p:cNvPr id="4" name="图片 3">
            <a:extLst>
              <a:ext uri="{FF2B5EF4-FFF2-40B4-BE49-F238E27FC236}">
                <a16:creationId xmlns:a16="http://schemas.microsoft.com/office/drawing/2014/main" id="{02164648-6BC6-42BF-BA33-7E86B3CE9FCB}"/>
              </a:ext>
            </a:extLst>
          </p:cNvPr>
          <p:cNvPicPr>
            <a:picLocks noChangeAspect="1"/>
          </p:cNvPicPr>
          <p:nvPr/>
        </p:nvPicPr>
        <p:blipFill>
          <a:blip r:embed="rId2"/>
          <a:stretch>
            <a:fillRect/>
          </a:stretch>
        </p:blipFill>
        <p:spPr>
          <a:xfrm>
            <a:off x="401950" y="2464440"/>
            <a:ext cx="8340099" cy="3482030"/>
          </a:xfrm>
          <a:prstGeom prst="rect">
            <a:avLst/>
          </a:prstGeom>
          <a:ln>
            <a:solidFill>
              <a:schemeClr val="tx1"/>
            </a:solidFill>
          </a:ln>
        </p:spPr>
      </p:pic>
      <p:sp>
        <p:nvSpPr>
          <p:cNvPr id="5" name="文本框 4">
            <a:extLst>
              <a:ext uri="{FF2B5EF4-FFF2-40B4-BE49-F238E27FC236}">
                <a16:creationId xmlns:a16="http://schemas.microsoft.com/office/drawing/2014/main" id="{3B6D9CD9-1BA4-4171-A863-16AB10A91D12}"/>
              </a:ext>
            </a:extLst>
          </p:cNvPr>
          <p:cNvSpPr txBox="1"/>
          <p:nvPr/>
        </p:nvSpPr>
        <p:spPr>
          <a:xfrm>
            <a:off x="297874" y="1364819"/>
            <a:ext cx="8624184"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该数据集原始数据中，同一个句子中包含多个实体对，在本次实验中，我们将其对应地拆分成为了多条独立的训练数据。因此在不同数据集中会出现句子相同，但是实体对和标签不同的情况。</a:t>
            </a:r>
          </a:p>
        </p:txBody>
      </p:sp>
    </p:spTree>
    <p:extLst>
      <p:ext uri="{BB962C8B-B14F-4D97-AF65-F5344CB8AC3E}">
        <p14:creationId xmlns:p14="http://schemas.microsoft.com/office/powerpoint/2010/main" val="731213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30B4D0-04C2-4CEB-A8E4-19515FA806D1}"/>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B40C69BB-060F-4EF5-84BA-7D185A02E587}"/>
              </a:ext>
            </a:extLst>
          </p:cNvPr>
          <p:cNvSpPr txBox="1"/>
          <p:nvPr/>
        </p:nvSpPr>
        <p:spPr>
          <a:xfrm>
            <a:off x="297874" y="840506"/>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任务路线提示</a:t>
            </a:r>
          </a:p>
        </p:txBody>
      </p:sp>
      <p:sp>
        <p:nvSpPr>
          <p:cNvPr id="4" name="文本框 3">
            <a:extLst>
              <a:ext uri="{FF2B5EF4-FFF2-40B4-BE49-F238E27FC236}">
                <a16:creationId xmlns:a16="http://schemas.microsoft.com/office/drawing/2014/main" id="{2CA31E8B-6C35-40BB-B80F-23019AA79039}"/>
              </a:ext>
            </a:extLst>
          </p:cNvPr>
          <p:cNvSpPr txBox="1"/>
          <p:nvPr/>
        </p:nvSpPr>
        <p:spPr>
          <a:xfrm>
            <a:off x="256997" y="1722423"/>
            <a:ext cx="8630006" cy="3139321"/>
          </a:xfrm>
          <a:prstGeom prst="rect">
            <a:avLst/>
          </a:prstGeom>
          <a:noFill/>
        </p:spPr>
        <p:txBody>
          <a:bodyPr wrap="square" rtlCol="0">
            <a:spAutoFit/>
          </a:bodyPr>
          <a:lstStyle/>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将数据读入之后，对于句子，先进行</a:t>
            </a:r>
            <a:r>
              <a:rPr lang="zh-CN" altLang="en-US" dirty="0">
                <a:solidFill>
                  <a:srgbClr val="FF0000"/>
                </a:solidFill>
                <a:latin typeface="微软雅黑" panose="020B0503020204020204" pitchFamily="34" charset="-122"/>
                <a:ea typeface="微软雅黑" panose="020B0503020204020204" pitchFamily="34" charset="-122"/>
              </a:rPr>
              <a:t>预处理</a:t>
            </a:r>
            <a:r>
              <a:rPr lang="zh-CN" altLang="en-US" dirty="0">
                <a:latin typeface="微软雅黑" panose="020B0503020204020204" pitchFamily="34" charset="-122"/>
                <a:ea typeface="微软雅黑" panose="020B0503020204020204" pitchFamily="34" charset="-122"/>
              </a:rPr>
              <a:t>，将其转换成为对应词汇表的索引（</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）序列（</a:t>
            </a:r>
            <a:r>
              <a:rPr lang="zh-CN" altLang="en-US" dirty="0">
                <a:solidFill>
                  <a:srgbClr val="FF0000"/>
                </a:solidFill>
                <a:latin typeface="微软雅黑" panose="020B0503020204020204" pitchFamily="34" charset="-122"/>
                <a:ea typeface="微软雅黑" panose="020B0503020204020204" pitchFamily="34" charset="-122"/>
              </a:rPr>
              <a:t>词汇表的构建</a:t>
            </a:r>
            <a:r>
              <a:rPr lang="zh-CN" altLang="en-US" dirty="0">
                <a:latin typeface="微软雅黑" panose="020B0503020204020204" pitchFamily="34" charset="-122"/>
                <a:ea typeface="微软雅黑" panose="020B0503020204020204" pitchFamily="34" charset="-122"/>
              </a:rPr>
              <a:t>？如何转换？）；对于头尾实体，将其在句子中找到对应位置，将“符号”转化为“位置”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有标签的数据，将对应关系，通过查找表将其转化为对应的关系</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，存储起来装进</a:t>
            </a:r>
            <a:r>
              <a:rPr lang="en-US" altLang="zh-CN" dirty="0" err="1">
                <a:latin typeface="微软雅黑" panose="020B0503020204020204" pitchFamily="34" charset="-122"/>
                <a:ea typeface="微软雅黑" panose="020B0503020204020204" pitchFamily="34" charset="-122"/>
              </a:rPr>
              <a:t>DataSet</a:t>
            </a:r>
            <a:r>
              <a:rPr lang="zh-CN" altLang="en-US" dirty="0">
                <a:latin typeface="微软雅黑" panose="020B0503020204020204" pitchFamily="34" charset="-122"/>
                <a:ea typeface="微软雅黑" panose="020B0503020204020204" pitchFamily="34" charset="-122"/>
              </a:rPr>
              <a:t>里面。（</a:t>
            </a:r>
            <a:r>
              <a:rPr lang="en-US" altLang="zh-CN" dirty="0">
                <a:latin typeface="微软雅黑" panose="020B0503020204020204" pitchFamily="34" charset="-122"/>
                <a:ea typeface="微软雅黑" panose="020B0503020204020204" pitchFamily="34" charset="-122"/>
              </a:rPr>
              <a:t>Tip</a:t>
            </a:r>
            <a:r>
              <a:rPr lang="zh-CN" altLang="en-US" dirty="0">
                <a:latin typeface="微软雅黑" panose="020B0503020204020204" pitchFamily="34" charset="-122"/>
                <a:ea typeface="微软雅黑" panose="020B0503020204020204" pitchFamily="34" charset="-122"/>
              </a:rPr>
              <a:t>：能否再将“位置”信息进行进一步的处理，使其能够更好地被模型接受？</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a:t>
            </a:r>
            <a:r>
              <a:rPr lang="zh-CN" altLang="en-US" dirty="0">
                <a:latin typeface="微软雅黑" panose="020B0503020204020204" pitchFamily="34" charset="-122"/>
                <a:ea typeface="微软雅黑" panose="020B0503020204020204" pitchFamily="34" charset="-122"/>
              </a:rPr>
              <a:t>模型来说，首先根据词汇表长度，设置相应的词嵌入参数，对于读入的句子，对其进行嵌入，之后通过卷积等操作进行特征提取，提取完毕之后利用头尾实体位置信息（如何利用？）将句子的特征提取出来，进行分类。</a:t>
            </a:r>
          </a:p>
        </p:txBody>
      </p:sp>
    </p:spTree>
    <p:extLst>
      <p:ext uri="{BB962C8B-B14F-4D97-AF65-F5344CB8AC3E}">
        <p14:creationId xmlns:p14="http://schemas.microsoft.com/office/powerpoint/2010/main" val="389633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词嵌入</a:t>
            </a:r>
          </a:p>
        </p:txBody>
      </p:sp>
      <p:pic>
        <p:nvPicPr>
          <p:cNvPr id="3" name="图片 2"/>
          <p:cNvPicPr>
            <a:picLocks noChangeAspect="1"/>
          </p:cNvPicPr>
          <p:nvPr/>
        </p:nvPicPr>
        <p:blipFill>
          <a:blip r:embed="rId2"/>
          <a:stretch>
            <a:fillRect/>
          </a:stretch>
        </p:blipFill>
        <p:spPr>
          <a:xfrm>
            <a:off x="4888229" y="1961966"/>
            <a:ext cx="3872865" cy="3466465"/>
          </a:xfrm>
          <a:prstGeom prst="rect">
            <a:avLst/>
          </a:prstGeom>
        </p:spPr>
      </p:pic>
      <p:sp>
        <p:nvSpPr>
          <p:cNvPr id="5" name="文本框 4"/>
          <p:cNvSpPr txBox="1"/>
          <p:nvPr/>
        </p:nvSpPr>
        <p:spPr>
          <a:xfrm>
            <a:off x="297815" y="2038758"/>
            <a:ext cx="4590415"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在词嵌入出现之前，为了让计算机能够“认识”输入的符号，人们主要使用</a:t>
            </a:r>
            <a:r>
              <a:rPr lang="en-US" altLang="zh-CN" dirty="0">
                <a:latin typeface="微软雅黑" panose="020B0503020204020204" pitchFamily="34" charset="-122"/>
                <a:ea typeface="微软雅黑" panose="020B0503020204020204" pitchFamily="34" charset="-122"/>
              </a:rPr>
              <a:t>one-hot</a:t>
            </a:r>
            <a:r>
              <a:rPr lang="zh-CN" altLang="en-US" dirty="0">
                <a:latin typeface="微软雅黑" panose="020B0503020204020204" pitchFamily="34" charset="-122"/>
                <a:ea typeface="微软雅黑" panose="020B0503020204020204" pitchFamily="34" charset="-122"/>
              </a:rPr>
              <a:t>编码，就是</a:t>
            </a:r>
            <a:r>
              <a:rPr lang="zh-CN" altLang="en-US" b="1" dirty="0">
                <a:latin typeface="微软雅黑" panose="020B0503020204020204" pitchFamily="34" charset="-122"/>
                <a:ea typeface="微软雅黑" panose="020B0503020204020204" pitchFamily="34" charset="-122"/>
              </a:rPr>
              <a:t>用N位状态寄存器编码N个状态</a:t>
            </a:r>
            <a:r>
              <a:rPr lang="zh-CN" altLang="en-US" dirty="0">
                <a:latin typeface="微软雅黑" panose="020B0503020204020204" pitchFamily="34" charset="-122"/>
                <a:ea typeface="微软雅黑" panose="020B0503020204020204" pitchFamily="34" charset="-122"/>
              </a:rPr>
              <a:t>，每个状态都有独立的位，且这些位中只有一位有效（值为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），如右图所示。</a:t>
            </a:r>
          </a:p>
        </p:txBody>
      </p:sp>
      <p:sp>
        <p:nvSpPr>
          <p:cNvPr id="6" name="文本框 5"/>
          <p:cNvSpPr txBox="1"/>
          <p:nvPr/>
        </p:nvSpPr>
        <p:spPr>
          <a:xfrm>
            <a:off x="297815" y="3900574"/>
            <a:ext cx="4484370" cy="203132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为词汇表的大小，也就是说数据集中有</a:t>
            </a:r>
            <a:r>
              <a:rPr lang="zh-CN" altLang="en-US" dirty="0" smtClean="0">
                <a:latin typeface="微软雅黑" panose="020B0503020204020204" pitchFamily="34" charset="-122"/>
                <a:ea typeface="微软雅黑" panose="020B0503020204020204" pitchFamily="34" charset="-122"/>
              </a:rPr>
              <a:t>多少个词</a:t>
            </a:r>
            <a:r>
              <a:rPr lang="zh-CN" altLang="en-US" dirty="0">
                <a:latin typeface="微软雅黑" panose="020B0503020204020204" pitchFamily="34" charset="-122"/>
                <a:ea typeface="微软雅黑" panose="020B0503020204020204" pitchFamily="34" charset="-122"/>
              </a:rPr>
              <a:t>，那么</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就是多大，往往一个数据集中，词汇表大小都为几千甚至</a:t>
            </a:r>
            <a:r>
              <a:rPr lang="zh-CN" altLang="en-US" dirty="0" smtClean="0">
                <a:latin typeface="微软雅黑" panose="020B0503020204020204" pitchFamily="34" charset="-122"/>
                <a:ea typeface="微软雅黑" panose="020B0503020204020204" pitchFamily="34" charset="-122"/>
              </a:rPr>
              <a:t>上万个。</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过大，会造成计算困难，而且数据中</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太多，有用的数据过于稀疏</a:t>
            </a:r>
            <a:r>
              <a:rPr lang="zh-CN" altLang="en-US" dirty="0" smtClean="0">
                <a:latin typeface="微软雅黑" panose="020B0503020204020204" pitchFamily="34" charset="-122"/>
                <a:ea typeface="微软雅黑" panose="020B0503020204020204" pitchFamily="34" charset="-122"/>
              </a:rPr>
              <a:t>。为解决</a:t>
            </a:r>
            <a:r>
              <a:rPr lang="en-US" altLang="zh-CN" dirty="0" smtClean="0">
                <a:latin typeface="微软雅黑" panose="020B0503020204020204" pitchFamily="34" charset="-122"/>
                <a:ea typeface="微软雅黑" panose="020B0503020204020204" pitchFamily="34" charset="-122"/>
              </a:rPr>
              <a:t>one-hot</a:t>
            </a:r>
            <a:r>
              <a:rPr lang="zh-CN" altLang="en-US" dirty="0" smtClean="0">
                <a:latin typeface="微软雅黑" panose="020B0503020204020204" pitchFamily="34" charset="-122"/>
                <a:ea typeface="微软雅黑" panose="020B0503020204020204" pitchFamily="34" charset="-122"/>
              </a:rPr>
              <a:t>编码的不足，词</a:t>
            </a:r>
            <a:r>
              <a:rPr lang="zh-CN" altLang="en-US" dirty="0">
                <a:latin typeface="微软雅黑" panose="020B0503020204020204" pitchFamily="34" charset="-122"/>
                <a:ea typeface="微软雅黑" panose="020B0503020204020204" pitchFamily="34" charset="-122"/>
              </a:rPr>
              <a:t>嵌入应运而生。</a:t>
            </a:r>
          </a:p>
        </p:txBody>
      </p:sp>
      <p:sp>
        <p:nvSpPr>
          <p:cNvPr id="7" name="TextBox 6"/>
          <p:cNvSpPr txBox="1"/>
          <p:nvPr/>
        </p:nvSpPr>
        <p:spPr>
          <a:xfrm>
            <a:off x="297815" y="1065225"/>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字转向量</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73CF0B-E56A-493B-964A-B46184A8AEB4}"/>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B4F88E63-7EDA-48DC-963F-39977F8B9829}"/>
              </a:ext>
            </a:extLst>
          </p:cNvPr>
          <p:cNvSpPr txBox="1"/>
          <p:nvPr/>
        </p:nvSpPr>
        <p:spPr>
          <a:xfrm>
            <a:off x="297874" y="840506"/>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p>
        </p:txBody>
      </p:sp>
      <p:pic>
        <p:nvPicPr>
          <p:cNvPr id="4" name="图片 3">
            <a:extLst>
              <a:ext uri="{FF2B5EF4-FFF2-40B4-BE49-F238E27FC236}">
                <a16:creationId xmlns:a16="http://schemas.microsoft.com/office/drawing/2014/main" id="{6DE4F287-B79C-477B-BF2B-40E399C4F004}"/>
              </a:ext>
            </a:extLst>
          </p:cNvPr>
          <p:cNvPicPr>
            <a:picLocks noChangeAspect="1"/>
          </p:cNvPicPr>
          <p:nvPr/>
        </p:nvPicPr>
        <p:blipFill>
          <a:blip r:embed="rId2"/>
          <a:stretch>
            <a:fillRect/>
          </a:stretch>
        </p:blipFill>
        <p:spPr>
          <a:xfrm>
            <a:off x="170241" y="1627279"/>
            <a:ext cx="3745977" cy="3831411"/>
          </a:xfrm>
          <a:prstGeom prst="rect">
            <a:avLst/>
          </a:prstGeom>
        </p:spPr>
      </p:pic>
      <p:sp>
        <p:nvSpPr>
          <p:cNvPr id="5" name="文本框 4">
            <a:extLst>
              <a:ext uri="{FF2B5EF4-FFF2-40B4-BE49-F238E27FC236}">
                <a16:creationId xmlns:a16="http://schemas.microsoft.com/office/drawing/2014/main" id="{3050FC11-B839-4B8D-9F28-4A62B338A48E}"/>
              </a:ext>
            </a:extLst>
          </p:cNvPr>
          <p:cNvSpPr txBox="1"/>
          <p:nvPr/>
        </p:nvSpPr>
        <p:spPr>
          <a:xfrm>
            <a:off x="3681521" y="630761"/>
            <a:ext cx="4945803"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Config</a:t>
            </a:r>
            <a:r>
              <a:rPr lang="zh-CN" altLang="en-US" dirty="0">
                <a:latin typeface="微软雅黑" panose="020B0503020204020204" pitchFamily="34" charset="-122"/>
                <a:ea typeface="微软雅黑" panose="020B0503020204020204" pitchFamily="34" charset="-122"/>
              </a:rPr>
              <a:t>文件中存储了训练过程中的各种参数，在该文件中一站式修改，可以使模型结构更加简洁明了。</a:t>
            </a:r>
          </a:p>
        </p:txBody>
      </p:sp>
      <p:sp>
        <p:nvSpPr>
          <p:cNvPr id="6" name="文本框 5">
            <a:extLst>
              <a:ext uri="{FF2B5EF4-FFF2-40B4-BE49-F238E27FC236}">
                <a16:creationId xmlns:a16="http://schemas.microsoft.com/office/drawing/2014/main" id="{9B2CCF99-5CB1-4B2D-B26F-60C6AB9BDD9A}"/>
              </a:ext>
            </a:extLst>
          </p:cNvPr>
          <p:cNvSpPr txBox="1"/>
          <p:nvPr/>
        </p:nvSpPr>
        <p:spPr>
          <a:xfrm>
            <a:off x="3681521" y="1877971"/>
            <a:ext cx="4874782"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DataProc</a:t>
            </a:r>
            <a:r>
              <a:rPr lang="zh-CN" altLang="en-US" dirty="0">
                <a:latin typeface="微软雅黑" panose="020B0503020204020204" pitchFamily="34" charset="-122"/>
                <a:ea typeface="微软雅黑" panose="020B0503020204020204" pitchFamily="34" charset="-122"/>
              </a:rPr>
              <a:t>文件中可以添加数据预处理相关的内容，自行添加，此文件为非必要组件。</a:t>
            </a:r>
          </a:p>
        </p:txBody>
      </p:sp>
      <p:sp>
        <p:nvSpPr>
          <p:cNvPr id="7" name="文本框 6">
            <a:extLst>
              <a:ext uri="{FF2B5EF4-FFF2-40B4-BE49-F238E27FC236}">
                <a16:creationId xmlns:a16="http://schemas.microsoft.com/office/drawing/2014/main" id="{C9E595F7-8916-4A18-9685-5B32CEDDBC00}"/>
              </a:ext>
            </a:extLst>
          </p:cNvPr>
          <p:cNvSpPr txBox="1"/>
          <p:nvPr/>
        </p:nvSpPr>
        <p:spPr>
          <a:xfrm>
            <a:off x="3681521" y="2848182"/>
            <a:ext cx="4858887" cy="646331"/>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DataSet</a:t>
            </a:r>
            <a:r>
              <a:rPr lang="zh-CN" altLang="en-US" dirty="0">
                <a:latin typeface="微软雅黑" panose="020B0503020204020204" pitchFamily="34" charset="-122"/>
                <a:ea typeface="微软雅黑" panose="020B0503020204020204" pitchFamily="34" charset="-122"/>
              </a:rPr>
              <a:t>文件即为数据集定义文件，在其中有最原始的数据读入代码。</a:t>
            </a:r>
          </a:p>
        </p:txBody>
      </p:sp>
      <p:sp>
        <p:nvSpPr>
          <p:cNvPr id="8" name="文本框 7">
            <a:extLst>
              <a:ext uri="{FF2B5EF4-FFF2-40B4-BE49-F238E27FC236}">
                <a16:creationId xmlns:a16="http://schemas.microsoft.com/office/drawing/2014/main" id="{972FD6CC-D679-44A5-8C24-F36B307675DA}"/>
              </a:ext>
            </a:extLst>
          </p:cNvPr>
          <p:cNvSpPr txBox="1"/>
          <p:nvPr/>
        </p:nvSpPr>
        <p:spPr>
          <a:xfrm>
            <a:off x="3681521" y="3818393"/>
            <a:ext cx="4731254"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Main</a:t>
            </a:r>
            <a:r>
              <a:rPr lang="zh-CN" altLang="en-US" dirty="0">
                <a:latin typeface="微软雅黑" panose="020B0503020204020204" pitchFamily="34" charset="-122"/>
                <a:ea typeface="微软雅黑" panose="020B0503020204020204" pitchFamily="34" charset="-122"/>
              </a:rPr>
              <a:t>文件为整个模型的入口文件，</a:t>
            </a:r>
            <a:r>
              <a:rPr lang="zh-CN" altLang="en-US" dirty="0" smtClean="0">
                <a:latin typeface="微软雅黑" panose="020B0503020204020204" pitchFamily="34" charset="-122"/>
                <a:ea typeface="微软雅黑" panose="020B0503020204020204" pitchFamily="34" charset="-122"/>
              </a:rPr>
              <a:t>包含主要</a:t>
            </a:r>
            <a:r>
              <a:rPr lang="zh-CN" altLang="en-US" dirty="0">
                <a:latin typeface="微软雅黑" panose="020B0503020204020204" pitchFamily="34" charset="-122"/>
                <a:ea typeface="微软雅黑" panose="020B0503020204020204" pitchFamily="34" charset="-122"/>
              </a:rPr>
              <a:t>流程。</a:t>
            </a:r>
          </a:p>
        </p:txBody>
      </p:sp>
      <p:sp>
        <p:nvSpPr>
          <p:cNvPr id="9" name="文本框 8">
            <a:extLst>
              <a:ext uri="{FF2B5EF4-FFF2-40B4-BE49-F238E27FC236}">
                <a16:creationId xmlns:a16="http://schemas.microsoft.com/office/drawing/2014/main" id="{48DBB450-B5DD-41D1-8996-72249143B3D3}"/>
              </a:ext>
            </a:extLst>
          </p:cNvPr>
          <p:cNvSpPr txBox="1"/>
          <p:nvPr/>
        </p:nvSpPr>
        <p:spPr>
          <a:xfrm>
            <a:off x="3681521" y="4788604"/>
            <a:ext cx="4731254"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Model</a:t>
            </a:r>
            <a:r>
              <a:rPr lang="zh-CN" altLang="en-US" dirty="0">
                <a:latin typeface="微软雅黑" panose="020B0503020204020204" pitchFamily="34" charset="-122"/>
                <a:ea typeface="微软雅黑" panose="020B0503020204020204" pitchFamily="34" charset="-122"/>
              </a:rPr>
              <a:t>文件即为模型定义文件，</a:t>
            </a:r>
            <a:r>
              <a:rPr lang="zh-CN" altLang="en-US" dirty="0" smtClean="0">
                <a:latin typeface="微软雅黑" panose="020B0503020204020204" pitchFamily="34" charset="-122"/>
                <a:ea typeface="微软雅黑" panose="020B0503020204020204" pitchFamily="34" charset="-122"/>
              </a:rPr>
              <a:t>包含模型</a:t>
            </a:r>
            <a:r>
              <a:rPr lang="zh-CN" altLang="en-US" dirty="0">
                <a:latin typeface="微软雅黑" panose="020B0503020204020204" pitchFamily="34" charset="-122"/>
                <a:ea typeface="微软雅黑" panose="020B0503020204020204" pitchFamily="34" charset="-122"/>
              </a:rPr>
              <a:t>的组成和模型的</a:t>
            </a:r>
            <a:r>
              <a:rPr lang="en-US" altLang="zh-CN" dirty="0">
                <a:latin typeface="微软雅黑" panose="020B0503020204020204" pitchFamily="34" charset="-122"/>
                <a:ea typeface="微软雅黑" panose="020B0503020204020204" pitchFamily="34" charset="-122"/>
              </a:rPr>
              <a:t>forward</a:t>
            </a:r>
            <a:r>
              <a:rPr lang="zh-CN" altLang="en-US" dirty="0">
                <a:latin typeface="微软雅黑" panose="020B0503020204020204" pitchFamily="34" charset="-122"/>
                <a:ea typeface="微软雅黑" panose="020B0503020204020204" pitchFamily="34" charset="-122"/>
              </a:rPr>
              <a:t>函数</a:t>
            </a:r>
          </a:p>
        </p:txBody>
      </p:sp>
      <p:sp>
        <p:nvSpPr>
          <p:cNvPr id="10" name="文本框 9">
            <a:extLst>
              <a:ext uri="{FF2B5EF4-FFF2-40B4-BE49-F238E27FC236}">
                <a16:creationId xmlns:a16="http://schemas.microsoft.com/office/drawing/2014/main" id="{754661AC-6B18-4237-B483-3AAEEF3ABEA9}"/>
              </a:ext>
            </a:extLst>
          </p:cNvPr>
          <p:cNvSpPr txBox="1"/>
          <p:nvPr/>
        </p:nvSpPr>
        <p:spPr>
          <a:xfrm>
            <a:off x="3681521" y="5758813"/>
            <a:ext cx="433965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示例文件可以为词嵌入的实现提供样例。</a:t>
            </a:r>
          </a:p>
        </p:txBody>
      </p:sp>
      <p:cxnSp>
        <p:nvCxnSpPr>
          <p:cNvPr id="12" name="直接箭头连接符 11">
            <a:extLst>
              <a:ext uri="{FF2B5EF4-FFF2-40B4-BE49-F238E27FC236}">
                <a16:creationId xmlns:a16="http://schemas.microsoft.com/office/drawing/2014/main" id="{583139C8-681B-4C7B-AE7A-541AB822D2A0}"/>
              </a:ext>
            </a:extLst>
          </p:cNvPr>
          <p:cNvCxnSpPr>
            <a:endCxn id="5" idx="1"/>
          </p:cNvCxnSpPr>
          <p:nvPr/>
        </p:nvCxnSpPr>
        <p:spPr>
          <a:xfrm flipV="1">
            <a:off x="2743200" y="1092426"/>
            <a:ext cx="938321" cy="14318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7DC56E2-0651-45B4-8DB3-607A916E3E63}"/>
              </a:ext>
            </a:extLst>
          </p:cNvPr>
          <p:cNvCxnSpPr>
            <a:cxnSpLocks/>
            <a:endCxn id="6" idx="1"/>
          </p:cNvCxnSpPr>
          <p:nvPr/>
        </p:nvCxnSpPr>
        <p:spPr>
          <a:xfrm flipV="1">
            <a:off x="3048000" y="2201137"/>
            <a:ext cx="633521" cy="8384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87C9A98-C5BC-40AB-BB6E-61E5BD577703}"/>
              </a:ext>
            </a:extLst>
          </p:cNvPr>
          <p:cNvCxnSpPr>
            <a:cxnSpLocks/>
            <a:endCxn id="7" idx="1"/>
          </p:cNvCxnSpPr>
          <p:nvPr/>
        </p:nvCxnSpPr>
        <p:spPr>
          <a:xfrm flipV="1">
            <a:off x="2863273" y="3171348"/>
            <a:ext cx="818248" cy="4123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8B0A745-2411-4884-944A-C52B9118EAFC}"/>
              </a:ext>
            </a:extLst>
          </p:cNvPr>
          <p:cNvCxnSpPr>
            <a:cxnSpLocks/>
            <a:endCxn id="8" idx="1"/>
          </p:cNvCxnSpPr>
          <p:nvPr/>
        </p:nvCxnSpPr>
        <p:spPr>
          <a:xfrm>
            <a:off x="2540000" y="4141559"/>
            <a:ext cx="114152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EB917DC-FC40-4280-96BF-17F3153C7D5C}"/>
              </a:ext>
            </a:extLst>
          </p:cNvPr>
          <p:cNvCxnSpPr>
            <a:cxnSpLocks/>
            <a:endCxn id="9" idx="1"/>
          </p:cNvCxnSpPr>
          <p:nvPr/>
        </p:nvCxnSpPr>
        <p:spPr>
          <a:xfrm>
            <a:off x="2863273" y="4627418"/>
            <a:ext cx="818248" cy="4843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E697499-ECEC-4077-B050-19C4B101635A}"/>
              </a:ext>
            </a:extLst>
          </p:cNvPr>
          <p:cNvCxnSpPr>
            <a:cxnSpLocks/>
            <a:endCxn id="10" idx="1"/>
          </p:cNvCxnSpPr>
          <p:nvPr/>
        </p:nvCxnSpPr>
        <p:spPr>
          <a:xfrm>
            <a:off x="2336800" y="5329382"/>
            <a:ext cx="1344721" cy="6140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252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22618A-974F-4702-B481-C01D85D803DD}"/>
              </a:ext>
            </a:extLst>
          </p:cNvPr>
          <p:cNvSpPr>
            <a:spLocks noGrp="1"/>
          </p:cNvSpPr>
          <p:nvPr>
            <p:ph sz="quarter" idx="10"/>
          </p:nvPr>
        </p:nvSpPr>
        <p:spPr/>
        <p:txBody>
          <a:bodyPr/>
          <a:lstStyle/>
          <a:p>
            <a:r>
              <a:rPr lang="zh-CN" altLang="en-US" dirty="0"/>
              <a:t>中文医疗关系抽取</a:t>
            </a:r>
            <a:endParaRPr lang="en-US" altLang="zh-CN" dirty="0"/>
          </a:p>
        </p:txBody>
      </p:sp>
      <p:sp>
        <p:nvSpPr>
          <p:cNvPr id="3" name="文本框 2">
            <a:extLst>
              <a:ext uri="{FF2B5EF4-FFF2-40B4-BE49-F238E27FC236}">
                <a16:creationId xmlns:a16="http://schemas.microsoft.com/office/drawing/2014/main" id="{C2E77E44-C267-4A0F-8678-973D666D6ADF}"/>
              </a:ext>
            </a:extLst>
          </p:cNvPr>
          <p:cNvSpPr txBox="1"/>
          <p:nvPr/>
        </p:nvSpPr>
        <p:spPr>
          <a:xfrm>
            <a:off x="297874" y="840506"/>
            <a:ext cx="370325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词嵌入示例</a:t>
            </a:r>
            <a:r>
              <a:rPr lang="zh-CN" altLang="en-US" sz="2400" dirty="0">
                <a:latin typeface="微软雅黑" panose="020B0503020204020204" pitchFamily="34" charset="-122"/>
                <a:ea typeface="微软雅黑" panose="020B0503020204020204" pitchFamily="34" charset="-122"/>
              </a:rPr>
              <a:t>代码</a:t>
            </a:r>
          </a:p>
        </p:txBody>
      </p:sp>
      <p:pic>
        <p:nvPicPr>
          <p:cNvPr id="4" name="图片 3">
            <a:extLst>
              <a:ext uri="{FF2B5EF4-FFF2-40B4-BE49-F238E27FC236}">
                <a16:creationId xmlns:a16="http://schemas.microsoft.com/office/drawing/2014/main" id="{52AA5C3B-0372-4807-911B-F6D15E51EF6F}"/>
              </a:ext>
            </a:extLst>
          </p:cNvPr>
          <p:cNvPicPr>
            <a:picLocks noChangeAspect="1"/>
          </p:cNvPicPr>
          <p:nvPr/>
        </p:nvPicPr>
        <p:blipFill>
          <a:blip r:embed="rId2"/>
          <a:stretch>
            <a:fillRect/>
          </a:stretch>
        </p:blipFill>
        <p:spPr>
          <a:xfrm>
            <a:off x="373351" y="1419946"/>
            <a:ext cx="3095625" cy="4886325"/>
          </a:xfrm>
          <a:prstGeom prst="rect">
            <a:avLst/>
          </a:prstGeom>
        </p:spPr>
      </p:pic>
      <p:sp>
        <p:nvSpPr>
          <p:cNvPr id="5" name="矩形 4">
            <a:extLst>
              <a:ext uri="{FF2B5EF4-FFF2-40B4-BE49-F238E27FC236}">
                <a16:creationId xmlns:a16="http://schemas.microsoft.com/office/drawing/2014/main" id="{AD42C962-D4F6-46CB-BCAE-FB75E291049D}"/>
              </a:ext>
            </a:extLst>
          </p:cNvPr>
          <p:cNvSpPr/>
          <p:nvPr/>
        </p:nvSpPr>
        <p:spPr>
          <a:xfrm>
            <a:off x="373351" y="2789382"/>
            <a:ext cx="1076758"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49626DE-108B-4D41-9675-AF0DC460ED2C}"/>
              </a:ext>
            </a:extLst>
          </p:cNvPr>
          <p:cNvSpPr/>
          <p:nvPr/>
        </p:nvSpPr>
        <p:spPr>
          <a:xfrm>
            <a:off x="373350" y="4395426"/>
            <a:ext cx="1861849"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21953EC-8EEF-4572-8243-5060513A60C9}"/>
              </a:ext>
            </a:extLst>
          </p:cNvPr>
          <p:cNvSpPr/>
          <p:nvPr/>
        </p:nvSpPr>
        <p:spPr>
          <a:xfrm>
            <a:off x="636887" y="5032194"/>
            <a:ext cx="2678967" cy="4058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4144418-43F8-40A8-821D-E82A7397E179}"/>
              </a:ext>
            </a:extLst>
          </p:cNvPr>
          <p:cNvSpPr txBox="1"/>
          <p:nvPr/>
        </p:nvSpPr>
        <p:spPr>
          <a:xfrm>
            <a:off x="3556000" y="2715734"/>
            <a:ext cx="500169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词嵌入第一步：词转</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，将词语转换为整形编号</a:t>
            </a:r>
          </a:p>
        </p:txBody>
      </p:sp>
      <p:sp>
        <p:nvSpPr>
          <p:cNvPr id="9" name="文本框 8">
            <a:extLst>
              <a:ext uri="{FF2B5EF4-FFF2-40B4-BE49-F238E27FC236}">
                <a16:creationId xmlns:a16="http://schemas.microsoft.com/office/drawing/2014/main" id="{C78A1853-3EA2-4F02-90A6-4A1C448E623D}"/>
              </a:ext>
            </a:extLst>
          </p:cNvPr>
          <p:cNvSpPr txBox="1"/>
          <p:nvPr/>
        </p:nvSpPr>
        <p:spPr>
          <a:xfrm>
            <a:off x="3556000" y="4330894"/>
            <a:ext cx="457978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词嵌入第二步：将整形的列表转换为</a:t>
            </a:r>
            <a:r>
              <a:rPr lang="en-US" altLang="zh-CN" dirty="0">
                <a:latin typeface="微软雅黑" panose="020B0503020204020204" pitchFamily="34" charset="-122"/>
                <a:ea typeface="微软雅黑" panose="020B0503020204020204" pitchFamily="34" charset="-122"/>
              </a:rPr>
              <a:t>tensor</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324BCF0-6D44-4C01-B211-F2B986065983}"/>
              </a:ext>
            </a:extLst>
          </p:cNvPr>
          <p:cNvSpPr txBox="1"/>
          <p:nvPr/>
        </p:nvSpPr>
        <p:spPr>
          <a:xfrm>
            <a:off x="3519056" y="5032194"/>
            <a:ext cx="573578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词嵌入第三步：定义嵌入类，规定词典大小、嵌入维度</a:t>
            </a:r>
          </a:p>
        </p:txBody>
      </p:sp>
      <p:sp>
        <p:nvSpPr>
          <p:cNvPr id="11" name="文本框 10">
            <a:extLst>
              <a:ext uri="{FF2B5EF4-FFF2-40B4-BE49-F238E27FC236}">
                <a16:creationId xmlns:a16="http://schemas.microsoft.com/office/drawing/2014/main" id="{339EC0C5-4B3D-4614-9844-2F823A092B74}"/>
              </a:ext>
            </a:extLst>
          </p:cNvPr>
          <p:cNvSpPr txBox="1"/>
          <p:nvPr/>
        </p:nvSpPr>
        <p:spPr>
          <a:xfrm>
            <a:off x="3519056" y="5733494"/>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最后，对其进行嵌入即可</a:t>
            </a:r>
          </a:p>
        </p:txBody>
      </p:sp>
      <p:pic>
        <p:nvPicPr>
          <p:cNvPr id="12" name="图片 11">
            <a:extLst>
              <a:ext uri="{FF2B5EF4-FFF2-40B4-BE49-F238E27FC236}">
                <a16:creationId xmlns:a16="http://schemas.microsoft.com/office/drawing/2014/main" id="{918B106C-40E5-41A9-8627-5235E85C6A7C}"/>
              </a:ext>
            </a:extLst>
          </p:cNvPr>
          <p:cNvPicPr>
            <a:picLocks noChangeAspect="1"/>
          </p:cNvPicPr>
          <p:nvPr/>
        </p:nvPicPr>
        <p:blipFill>
          <a:blip r:embed="rId3"/>
          <a:stretch>
            <a:fillRect/>
          </a:stretch>
        </p:blipFill>
        <p:spPr>
          <a:xfrm>
            <a:off x="987899" y="1645225"/>
            <a:ext cx="7786136" cy="3386969"/>
          </a:xfrm>
          <a:prstGeom prst="rect">
            <a:avLst/>
          </a:prstGeom>
        </p:spPr>
      </p:pic>
    </p:spTree>
    <p:extLst>
      <p:ext uri="{BB962C8B-B14F-4D97-AF65-F5344CB8AC3E}">
        <p14:creationId xmlns:p14="http://schemas.microsoft.com/office/powerpoint/2010/main" val="423956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525050"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r>
              <a:rPr lang="en-US" altLang="zh-CN" sz="2400" dirty="0">
                <a:latin typeface="微软雅黑" panose="020B0503020204020204" pitchFamily="34" charset="-122"/>
                <a:ea typeface="微软雅黑" panose="020B0503020204020204" pitchFamily="34" charset="-122"/>
              </a:rPr>
              <a:t>-Config</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82B8153-C3C5-461B-B86B-33D79C6CBA31}"/>
              </a:ext>
            </a:extLst>
          </p:cNvPr>
          <p:cNvPicPr>
            <a:picLocks noChangeAspect="1"/>
          </p:cNvPicPr>
          <p:nvPr/>
        </p:nvPicPr>
        <p:blipFill>
          <a:blip r:embed="rId2"/>
          <a:stretch>
            <a:fillRect/>
          </a:stretch>
        </p:blipFill>
        <p:spPr>
          <a:xfrm>
            <a:off x="297874" y="1493119"/>
            <a:ext cx="5267325" cy="4524375"/>
          </a:xfrm>
          <a:prstGeom prst="rect">
            <a:avLst/>
          </a:prstGeom>
        </p:spPr>
      </p:pic>
      <p:sp>
        <p:nvSpPr>
          <p:cNvPr id="5" name="文本框 4">
            <a:extLst>
              <a:ext uri="{FF2B5EF4-FFF2-40B4-BE49-F238E27FC236}">
                <a16:creationId xmlns:a16="http://schemas.microsoft.com/office/drawing/2014/main" id="{9FFFED2B-7C75-4991-8988-364C1C1CBF6B}"/>
              </a:ext>
            </a:extLst>
          </p:cNvPr>
          <p:cNvSpPr txBox="1"/>
          <p:nvPr/>
        </p:nvSpPr>
        <p:spPr>
          <a:xfrm>
            <a:off x="5679196" y="2274838"/>
            <a:ext cx="3294475"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包含各种参数，</a:t>
            </a:r>
            <a:r>
              <a:rPr lang="zh-CN" altLang="en-US" dirty="0" smtClean="0">
                <a:latin typeface="微软雅黑" panose="020B0503020204020204" pitchFamily="34" charset="-122"/>
                <a:ea typeface="微软雅黑" panose="020B0503020204020204" pitchFamily="34" charset="-122"/>
              </a:rPr>
              <a:t>设置有</a:t>
            </a:r>
            <a:r>
              <a:rPr lang="zh-CN" altLang="en-US" dirty="0">
                <a:latin typeface="微软雅黑" panose="020B0503020204020204" pitchFamily="34" charset="-122"/>
                <a:ea typeface="微软雅黑" panose="020B0503020204020204" pitchFamily="34" charset="-122"/>
              </a:rPr>
              <a:t>默认值，但是不代表只能这样设置，需要按照实验中的具体情况具体设置。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参数的种类也可以自行增加和删除。</a:t>
            </a:r>
          </a:p>
        </p:txBody>
      </p:sp>
    </p:spTree>
    <p:extLst>
      <p:ext uri="{BB962C8B-B14F-4D97-AF65-F5344CB8AC3E}">
        <p14:creationId xmlns:p14="http://schemas.microsoft.com/office/powerpoint/2010/main" val="13341372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706190"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DataSet</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11D0113-B1D8-4241-9435-9A158618FE5A}"/>
              </a:ext>
            </a:extLst>
          </p:cNvPr>
          <p:cNvPicPr>
            <a:picLocks noChangeAspect="1"/>
          </p:cNvPicPr>
          <p:nvPr/>
        </p:nvPicPr>
        <p:blipFill>
          <a:blip r:embed="rId2"/>
          <a:stretch>
            <a:fillRect/>
          </a:stretch>
        </p:blipFill>
        <p:spPr>
          <a:xfrm>
            <a:off x="297874" y="1722423"/>
            <a:ext cx="5010150" cy="3895725"/>
          </a:xfrm>
          <a:prstGeom prst="rect">
            <a:avLst/>
          </a:prstGeom>
        </p:spPr>
      </p:pic>
      <p:sp>
        <p:nvSpPr>
          <p:cNvPr id="5" name="文本框 4">
            <a:extLst>
              <a:ext uri="{FF2B5EF4-FFF2-40B4-BE49-F238E27FC236}">
                <a16:creationId xmlns:a16="http://schemas.microsoft.com/office/drawing/2014/main" id="{0F587928-0510-4006-BEC8-4E6CDEB80452}"/>
              </a:ext>
            </a:extLst>
          </p:cNvPr>
          <p:cNvSpPr txBox="1"/>
          <p:nvPr/>
        </p:nvSpPr>
        <p:spPr>
          <a:xfrm>
            <a:off x="5565044" y="2413337"/>
            <a:ext cx="3281082"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此次试验提供基础的读取文件代码，不包括数据预处理，数据预处理部分需要自行添加。</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还有</a:t>
            </a:r>
            <a:r>
              <a:rPr lang="en-US" altLang="zh-CN" dirty="0" err="1" smtClean="0">
                <a:latin typeface="微软雅黑" panose="020B0503020204020204" pitchFamily="34" charset="-122"/>
                <a:ea typeface="微软雅黑" panose="020B0503020204020204" pitchFamily="34" charset="-122"/>
              </a:rPr>
              <a:t>TestDataSet</a:t>
            </a:r>
            <a:r>
              <a:rPr lang="zh-CN" altLang="en-US" dirty="0">
                <a:latin typeface="微软雅黑" panose="020B0503020204020204" pitchFamily="34" charset="-122"/>
                <a:ea typeface="微软雅黑" panose="020B0503020204020204" pitchFamily="34" charset="-122"/>
              </a:rPr>
              <a:t>类，与该类类似，只是少了</a:t>
            </a:r>
            <a:r>
              <a:rPr lang="en-US" altLang="zh-CN" dirty="0">
                <a:latin typeface="微软雅黑" panose="020B0503020204020204" pitchFamily="34" charset="-122"/>
                <a:ea typeface="微软雅黑" panose="020B0503020204020204" pitchFamily="34" charset="-122"/>
              </a:rPr>
              <a:t>relation</a:t>
            </a:r>
            <a:r>
              <a:rPr lang="zh-CN" altLang="en-US" dirty="0">
                <a:latin typeface="微软雅黑" panose="020B0503020204020204" pitchFamily="34" charset="-122"/>
                <a:ea typeface="微软雅黑" panose="020B0503020204020204" pitchFamily="34" charset="-122"/>
              </a:rPr>
              <a:t>的读取，这里不再展示。</a:t>
            </a:r>
          </a:p>
        </p:txBody>
      </p:sp>
    </p:spTree>
    <p:extLst>
      <p:ext uri="{BB962C8B-B14F-4D97-AF65-F5344CB8AC3E}">
        <p14:creationId xmlns:p14="http://schemas.microsoft.com/office/powerpoint/2010/main" val="40707620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4994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r>
              <a:rPr lang="en-US" altLang="zh-CN" sz="2400" dirty="0">
                <a:latin typeface="微软雅黑" panose="020B0503020204020204" pitchFamily="34" charset="-122"/>
                <a:ea typeface="微软雅黑" panose="020B0503020204020204" pitchFamily="34" charset="-122"/>
              </a:rPr>
              <a:t>-Model</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8F26FDD-7EE2-46BE-8744-3D9429F76902}"/>
              </a:ext>
            </a:extLst>
          </p:cNvPr>
          <p:cNvPicPr>
            <a:picLocks noChangeAspect="1"/>
          </p:cNvPicPr>
          <p:nvPr/>
        </p:nvPicPr>
        <p:blipFill>
          <a:blip r:embed="rId2"/>
          <a:stretch>
            <a:fillRect/>
          </a:stretch>
        </p:blipFill>
        <p:spPr>
          <a:xfrm>
            <a:off x="1780513" y="2555044"/>
            <a:ext cx="5582973" cy="3600914"/>
          </a:xfrm>
          <a:prstGeom prst="rect">
            <a:avLst/>
          </a:prstGeom>
        </p:spPr>
      </p:pic>
      <p:sp>
        <p:nvSpPr>
          <p:cNvPr id="5" name="文本框 4">
            <a:extLst>
              <a:ext uri="{FF2B5EF4-FFF2-40B4-BE49-F238E27FC236}">
                <a16:creationId xmlns:a16="http://schemas.microsoft.com/office/drawing/2014/main" id="{9779EAD3-9205-4659-8580-BC9FA711AEC9}"/>
              </a:ext>
            </a:extLst>
          </p:cNvPr>
          <p:cNvSpPr txBox="1"/>
          <p:nvPr/>
        </p:nvSpPr>
        <p:spPr>
          <a:xfrm>
            <a:off x="297874" y="1302171"/>
            <a:ext cx="868476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这里只提供了基础的嵌入和</a:t>
            </a:r>
            <a:r>
              <a:rPr lang="en-US" altLang="zh-CN" dirty="0">
                <a:latin typeface="微软雅黑" panose="020B0503020204020204" pitchFamily="34" charset="-122"/>
                <a:ea typeface="微软雅黑" panose="020B0503020204020204" pitchFamily="34" charset="-122"/>
              </a:rPr>
              <a:t>dropout</a:t>
            </a:r>
            <a:r>
              <a:rPr lang="zh-CN" altLang="en-US" dirty="0">
                <a:latin typeface="微软雅黑" panose="020B0503020204020204" pitchFamily="34" charset="-122"/>
                <a:ea typeface="微软雅黑" panose="020B0503020204020204" pitchFamily="34" charset="-122"/>
              </a:rPr>
              <a:t>模块，模型其他部分需自行定义。</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模型的</a:t>
            </a:r>
            <a:r>
              <a:rPr lang="en-US" altLang="zh-CN" dirty="0">
                <a:latin typeface="微软雅黑" panose="020B0503020204020204" pitchFamily="34" charset="-122"/>
                <a:ea typeface="微软雅黑" panose="020B0503020204020204" pitchFamily="34" charset="-122"/>
              </a:rPr>
              <a:t>forward</a:t>
            </a:r>
            <a:r>
              <a:rPr lang="zh-CN" altLang="en-US" dirty="0">
                <a:latin typeface="微软雅黑" panose="020B0503020204020204" pitchFamily="34" charset="-122"/>
                <a:ea typeface="微软雅黑" panose="020B0503020204020204" pitchFamily="34" charset="-122"/>
              </a:rPr>
              <a:t>函数需根据自己的模型进行编写。</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注：即使该类叫做</a:t>
            </a:r>
            <a:r>
              <a:rPr lang="en-US" altLang="zh-CN" dirty="0" err="1">
                <a:latin typeface="微软雅黑" panose="020B0503020204020204" pitchFamily="34" charset="-122"/>
                <a:ea typeface="微软雅黑" panose="020B0503020204020204" pitchFamily="34" charset="-122"/>
              </a:rPr>
              <a:t>TextCNN</a:t>
            </a:r>
            <a:r>
              <a:rPr lang="zh-CN" altLang="en-US" dirty="0">
                <a:latin typeface="微软雅黑" panose="020B0503020204020204" pitchFamily="34" charset="-122"/>
                <a:ea typeface="微软雅黑" panose="020B0503020204020204" pitchFamily="34" charset="-122"/>
              </a:rPr>
              <a:t>，但</a:t>
            </a:r>
            <a:r>
              <a:rPr lang="zh-CN" altLang="en-US" dirty="0">
                <a:solidFill>
                  <a:srgbClr val="FF0000"/>
                </a:solidFill>
                <a:latin typeface="微软雅黑" panose="020B0503020204020204" pitchFamily="34" charset="-122"/>
                <a:ea typeface="微软雅黑" panose="020B0503020204020204" pitchFamily="34" charset="-122"/>
              </a:rPr>
              <a:t>并非只能使用</a:t>
            </a:r>
            <a:r>
              <a:rPr lang="en-US" altLang="zh-CN" dirty="0">
                <a:solidFill>
                  <a:srgbClr val="FF0000"/>
                </a:solidFill>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这一种方法，可以采用其他深度学习模型结构。</a:t>
            </a:r>
          </a:p>
        </p:txBody>
      </p:sp>
    </p:spTree>
    <p:extLst>
      <p:ext uri="{BB962C8B-B14F-4D97-AF65-F5344CB8AC3E}">
        <p14:creationId xmlns:p14="http://schemas.microsoft.com/office/powerpoint/2010/main" val="29028087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2910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实验素材</a:t>
            </a:r>
            <a:r>
              <a:rPr lang="en-US" altLang="zh-CN" sz="2400" dirty="0">
                <a:latin typeface="微软雅黑" panose="020B0503020204020204" pitchFamily="34" charset="-122"/>
                <a:ea typeface="微软雅黑" panose="020B0503020204020204" pitchFamily="34" charset="-122"/>
              </a:rPr>
              <a:t>-Main</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C6E0FBE-460E-4AF4-BD71-D2095E06FE75}"/>
              </a:ext>
            </a:extLst>
          </p:cNvPr>
          <p:cNvPicPr>
            <a:picLocks noChangeAspect="1"/>
          </p:cNvPicPr>
          <p:nvPr/>
        </p:nvPicPr>
        <p:blipFill>
          <a:blip r:embed="rId2"/>
          <a:stretch>
            <a:fillRect/>
          </a:stretch>
        </p:blipFill>
        <p:spPr>
          <a:xfrm>
            <a:off x="1404061" y="1948502"/>
            <a:ext cx="6309114" cy="4191472"/>
          </a:xfrm>
          <a:prstGeom prst="rect">
            <a:avLst/>
          </a:prstGeom>
        </p:spPr>
      </p:pic>
      <p:sp>
        <p:nvSpPr>
          <p:cNvPr id="5" name="文本框 4">
            <a:extLst>
              <a:ext uri="{FF2B5EF4-FFF2-40B4-BE49-F238E27FC236}">
                <a16:creationId xmlns:a16="http://schemas.microsoft.com/office/drawing/2014/main" id="{7A6E4393-A42B-4D88-9B47-2E2047E2844D}"/>
              </a:ext>
            </a:extLst>
          </p:cNvPr>
          <p:cNvSpPr txBox="1"/>
          <p:nvPr/>
        </p:nvSpPr>
        <p:spPr>
          <a:xfrm>
            <a:off x="323542" y="1302171"/>
            <a:ext cx="8470152" cy="369332"/>
          </a:xfrm>
          <a:prstGeom prst="rect">
            <a:avLst/>
          </a:prstGeom>
          <a:noFill/>
        </p:spPr>
        <p:txBody>
          <a:bodyPr wrap="square" rtlCol="0">
            <a:spAutoFit/>
          </a:bodyPr>
          <a:lstStyle/>
          <a:p>
            <a:r>
              <a:rPr lang="zh-CN" altLang="en-US" smtClean="0">
                <a:latin typeface="微软雅黑" panose="020B0503020204020204" pitchFamily="34" charset="-122"/>
                <a:ea typeface="微软雅黑" panose="020B0503020204020204" pitchFamily="34" charset="-122"/>
              </a:rPr>
              <a:t>简单</a:t>
            </a:r>
            <a:r>
              <a:rPr lang="zh-CN" altLang="en-US" dirty="0">
                <a:latin typeface="微软雅黑" panose="020B0503020204020204" pitchFamily="34" charset="-122"/>
                <a:ea typeface="微软雅黑" panose="020B0503020204020204" pitchFamily="34" charset="-122"/>
              </a:rPr>
              <a:t>地预定义好了一些类和方法，如需增加或删除，可自行把握。</a:t>
            </a:r>
          </a:p>
        </p:txBody>
      </p:sp>
    </p:spTree>
    <p:extLst>
      <p:ext uri="{BB962C8B-B14F-4D97-AF65-F5344CB8AC3E}">
        <p14:creationId xmlns:p14="http://schemas.microsoft.com/office/powerpoint/2010/main" val="40304471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16437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评分标准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基础</a:t>
            </a:r>
          </a:p>
        </p:txBody>
      </p:sp>
      <p:sp>
        <p:nvSpPr>
          <p:cNvPr id="4" name="文本框 3">
            <a:extLst>
              <a:ext uri="{FF2B5EF4-FFF2-40B4-BE49-F238E27FC236}">
                <a16:creationId xmlns:a16="http://schemas.microsoft.com/office/drawing/2014/main" id="{35D21B9B-625D-4142-9432-BA6821CA0C73}"/>
              </a:ext>
            </a:extLst>
          </p:cNvPr>
          <p:cNvSpPr txBox="1"/>
          <p:nvPr/>
        </p:nvSpPr>
        <p:spPr>
          <a:xfrm>
            <a:off x="1894522" y="2240156"/>
            <a:ext cx="5354955" cy="1785104"/>
          </a:xfrm>
          <a:prstGeom prst="rect">
            <a:avLst/>
          </a:prstGeom>
          <a:noFill/>
        </p:spPr>
        <p:txBody>
          <a:bodyPr wrap="square" rtlCol="0">
            <a:spAutoFit/>
          </a:bodyPr>
          <a:lstStyle/>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实验要求的完成度。</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实验报告内容的真实性。</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输出结果的准确率。</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实验</a:t>
            </a:r>
            <a:r>
              <a:rPr lang="zh-CN" altLang="en-US" sz="2000" dirty="0" smtClean="0">
                <a:latin typeface="微软雅黑" panose="020B0503020204020204" pitchFamily="34" charset="-122"/>
                <a:ea typeface="微软雅黑" panose="020B0503020204020204" pitchFamily="34" charset="-122"/>
              </a:rPr>
              <a:t>报告撰写的思路清晰易懂程度</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248793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92F48A-D18E-4AB7-8A62-0924386E6D2F}"/>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0313406E-E187-4AF3-95A3-17CC661F2411}"/>
              </a:ext>
            </a:extLst>
          </p:cNvPr>
          <p:cNvSpPr txBox="1"/>
          <p:nvPr/>
        </p:nvSpPr>
        <p:spPr>
          <a:xfrm>
            <a:off x="297874" y="991335"/>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输出结果格式</a:t>
            </a:r>
          </a:p>
        </p:txBody>
      </p:sp>
      <p:sp>
        <p:nvSpPr>
          <p:cNvPr id="4" name="文本框 3">
            <a:extLst>
              <a:ext uri="{FF2B5EF4-FFF2-40B4-BE49-F238E27FC236}">
                <a16:creationId xmlns:a16="http://schemas.microsoft.com/office/drawing/2014/main" id="{28F67A1D-9651-4BCE-B7A2-54B9CF13807E}"/>
              </a:ext>
            </a:extLst>
          </p:cNvPr>
          <p:cNvSpPr txBox="1"/>
          <p:nvPr/>
        </p:nvSpPr>
        <p:spPr>
          <a:xfrm>
            <a:off x="430567" y="1589103"/>
            <a:ext cx="8282866"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最终任务是将</a:t>
            </a:r>
            <a:r>
              <a:rPr lang="en-US" altLang="zh-CN" dirty="0">
                <a:latin typeface="微软雅黑" panose="020B0503020204020204" pitchFamily="34" charset="-122"/>
                <a:ea typeface="微软雅黑" panose="020B0503020204020204" pitchFamily="34" charset="-122"/>
              </a:rPr>
              <a:t>test_exp3.txt</a:t>
            </a:r>
            <a:r>
              <a:rPr lang="zh-CN" altLang="en-US" dirty="0">
                <a:latin typeface="微软雅黑" panose="020B0503020204020204" pitchFamily="34" charset="-122"/>
                <a:ea typeface="微软雅黑" panose="020B0503020204020204" pitchFamily="34" charset="-122"/>
              </a:rPr>
              <a:t>中所有的句子进行关系抽取，并</a:t>
            </a:r>
            <a:r>
              <a:rPr lang="zh-CN" altLang="en-US" b="1" dirty="0">
                <a:solidFill>
                  <a:srgbClr val="FF0000"/>
                </a:solidFill>
                <a:latin typeface="微软雅黑" panose="020B0503020204020204" pitchFamily="34" charset="-122"/>
                <a:ea typeface="微软雅黑" panose="020B0503020204020204" pitchFamily="34" charset="-122"/>
              </a:rPr>
              <a:t>按照顺序</a:t>
            </a:r>
            <a:r>
              <a:rPr lang="zh-CN" altLang="en-US" dirty="0">
                <a:latin typeface="微软雅黑" panose="020B0503020204020204" pitchFamily="34" charset="-122"/>
                <a:ea typeface="微软雅黑" panose="020B0503020204020204" pitchFamily="34" charset="-122"/>
              </a:rPr>
              <a:t>将其关系对应的</a:t>
            </a:r>
            <a:r>
              <a:rPr lang="zh-CN" altLang="en-US" b="1" dirty="0">
                <a:solidFill>
                  <a:srgbClr val="FF0000"/>
                </a:solidFill>
                <a:latin typeface="微软雅黑" panose="020B0503020204020204" pitchFamily="34" charset="-122"/>
                <a:ea typeface="微软雅黑" panose="020B0503020204020204" pitchFamily="34" charset="-122"/>
              </a:rPr>
              <a:t>编号</a:t>
            </a:r>
            <a:r>
              <a:rPr lang="zh-CN" altLang="en-US" dirty="0">
                <a:latin typeface="微软雅黑" panose="020B0503020204020204" pitchFamily="34" charset="-122"/>
                <a:ea typeface="微软雅黑" panose="020B0503020204020204" pitchFamily="34" charset="-122"/>
              </a:rPr>
              <a:t>写入</a:t>
            </a:r>
            <a:r>
              <a:rPr lang="en-US" altLang="zh-CN" dirty="0">
                <a:latin typeface="微软雅黑" panose="020B0503020204020204" pitchFamily="34" charset="-122"/>
                <a:ea typeface="微软雅黑" panose="020B0503020204020204" pitchFamily="34" charset="-122"/>
              </a:rPr>
              <a:t>txt</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exp3_predict_labels_</a:t>
            </a:r>
            <a:r>
              <a:rPr lang="zh-CN" altLang="en-US" dirty="0">
                <a:latin typeface="微软雅黑" panose="020B0503020204020204" pitchFamily="34" charset="-122"/>
                <a:ea typeface="微软雅黑" panose="020B0503020204020204" pitchFamily="34" charset="-122"/>
              </a:rPr>
              <a:t>学号</a:t>
            </a:r>
            <a:r>
              <a:rPr lang="en-US" altLang="zh-CN" dirty="0">
                <a:latin typeface="微软雅黑" panose="020B0503020204020204" pitchFamily="34" charset="-122"/>
                <a:ea typeface="微软雅黑" panose="020B0503020204020204" pitchFamily="34" charset="-122"/>
              </a:rPr>
              <a:t>.txt</a:t>
            </a:r>
            <a:r>
              <a:rPr lang="zh-CN" altLang="en-US" dirty="0">
                <a:latin typeface="微软雅黑" panose="020B0503020204020204" pitchFamily="34" charset="-122"/>
                <a:ea typeface="微软雅黑" panose="020B0503020204020204" pitchFamily="34" charset="-122"/>
              </a:rPr>
              <a:t>）中提交。</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8F1A221-214C-4AC1-9D5A-BD81410C3A44}"/>
              </a:ext>
            </a:extLst>
          </p:cNvPr>
          <p:cNvPicPr>
            <a:picLocks noChangeAspect="1"/>
          </p:cNvPicPr>
          <p:nvPr/>
        </p:nvPicPr>
        <p:blipFill>
          <a:blip r:embed="rId2"/>
          <a:stretch>
            <a:fillRect/>
          </a:stretch>
        </p:blipFill>
        <p:spPr>
          <a:xfrm>
            <a:off x="5802204" y="2670006"/>
            <a:ext cx="2724150" cy="3133725"/>
          </a:xfrm>
          <a:prstGeom prst="rect">
            <a:avLst/>
          </a:prstGeom>
          <a:ln>
            <a:solidFill>
              <a:schemeClr val="tx1"/>
            </a:solidFill>
          </a:ln>
        </p:spPr>
      </p:pic>
      <p:sp>
        <p:nvSpPr>
          <p:cNvPr id="6" name="文本框 5">
            <a:extLst>
              <a:ext uri="{FF2B5EF4-FFF2-40B4-BE49-F238E27FC236}">
                <a16:creationId xmlns:a16="http://schemas.microsoft.com/office/drawing/2014/main" id="{BA354195-AF57-4119-AC44-42BC09005AA3}"/>
              </a:ext>
            </a:extLst>
          </p:cNvPr>
          <p:cNvSpPr txBox="1"/>
          <p:nvPr/>
        </p:nvSpPr>
        <p:spPr>
          <a:xfrm>
            <a:off x="430567" y="2828835"/>
            <a:ext cx="5100221"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最终提交结果如右图所示：</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每一行对应的是原</a:t>
            </a:r>
            <a:r>
              <a:rPr lang="en-US" altLang="zh-CN" dirty="0">
                <a:latin typeface="微软雅黑" panose="020B0503020204020204" pitchFamily="34" charset="-122"/>
                <a:ea typeface="微软雅黑" panose="020B0503020204020204" pitchFamily="34" charset="-122"/>
              </a:rPr>
              <a:t>test_exp3.txt</a:t>
            </a:r>
            <a:r>
              <a:rPr lang="zh-CN" altLang="en-US" dirty="0">
                <a:latin typeface="微软雅黑" panose="020B0503020204020204" pitchFamily="34" charset="-122"/>
                <a:ea typeface="微软雅黑" panose="020B0503020204020204" pitchFamily="34" charset="-122"/>
              </a:rPr>
              <a:t>中对应行的</a:t>
            </a:r>
            <a:r>
              <a:rPr lang="zh-CN" altLang="en-US" b="1" dirty="0">
                <a:solidFill>
                  <a:srgbClr val="FF0000"/>
                </a:solidFill>
                <a:latin typeface="微软雅黑" panose="020B0503020204020204" pitchFamily="34" charset="-122"/>
                <a:ea typeface="微软雅黑" panose="020B0503020204020204" pitchFamily="34" charset="-122"/>
              </a:rPr>
              <a:t>关系所对应的</a:t>
            </a:r>
            <a:r>
              <a:rPr lang="en-US" altLang="zh-CN" b="1" dirty="0">
                <a:solidFill>
                  <a:srgbClr val="FF0000"/>
                </a:solidFill>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981526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8DC060-7D3C-456C-AE70-0D6801E05509}"/>
              </a:ext>
            </a:extLst>
          </p:cNvPr>
          <p:cNvSpPr>
            <a:spLocks noGrp="1"/>
          </p:cNvSpPr>
          <p:nvPr>
            <p:ph sz="quarter" idx="10"/>
          </p:nvPr>
        </p:nvSpPr>
        <p:spPr/>
        <p:txBody>
          <a:bodyPr/>
          <a:lstStyle/>
          <a:p>
            <a:r>
              <a:rPr lang="zh-CN" altLang="en-US" dirty="0"/>
              <a:t>中文医疗关系抽取</a:t>
            </a:r>
          </a:p>
        </p:txBody>
      </p:sp>
      <p:sp>
        <p:nvSpPr>
          <p:cNvPr id="3" name="文本框 2">
            <a:extLst>
              <a:ext uri="{FF2B5EF4-FFF2-40B4-BE49-F238E27FC236}">
                <a16:creationId xmlns:a16="http://schemas.microsoft.com/office/drawing/2014/main" id="{17A17946-453F-4439-A22C-8D678DCBE4D3}"/>
              </a:ext>
            </a:extLst>
          </p:cNvPr>
          <p:cNvSpPr txBox="1"/>
          <p:nvPr/>
        </p:nvSpPr>
        <p:spPr>
          <a:xfrm>
            <a:off x="297874" y="840506"/>
            <a:ext cx="216437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评分标准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进阶</a:t>
            </a:r>
          </a:p>
        </p:txBody>
      </p:sp>
      <p:sp>
        <p:nvSpPr>
          <p:cNvPr id="5" name="文本框 4">
            <a:extLst>
              <a:ext uri="{FF2B5EF4-FFF2-40B4-BE49-F238E27FC236}">
                <a16:creationId xmlns:a16="http://schemas.microsoft.com/office/drawing/2014/main" id="{1CD7B7FF-5A3B-49E9-B06E-3925FE753894}"/>
              </a:ext>
            </a:extLst>
          </p:cNvPr>
          <p:cNvSpPr txBox="1"/>
          <p:nvPr/>
        </p:nvSpPr>
        <p:spPr>
          <a:xfrm>
            <a:off x="653127" y="1703729"/>
            <a:ext cx="7819273" cy="4247317"/>
          </a:xfrm>
          <a:prstGeom prst="rect">
            <a:avLst/>
          </a:prstGeom>
          <a:noFill/>
        </p:spPr>
        <p:txBody>
          <a:bodyPr wrap="square" rtlCol="0">
            <a:spAutoFit/>
          </a:bodyPr>
          <a:lstStyle/>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新颖的模型结构。注意：可以使用</a:t>
            </a:r>
            <a:r>
              <a:rPr lang="en-US" altLang="zh-CN" sz="2000" dirty="0">
                <a:latin typeface="微软雅黑" panose="020B0503020204020204" pitchFamily="34" charset="-122"/>
                <a:ea typeface="微软雅黑" panose="020B0503020204020204" pitchFamily="34" charset="-122"/>
              </a:rPr>
              <a:t>RNN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LSTM</a:t>
            </a:r>
            <a:r>
              <a:rPr lang="zh-CN" altLang="en-US" sz="2000" dirty="0">
                <a:latin typeface="微软雅黑" panose="020B0503020204020204" pitchFamily="34" charset="-122"/>
                <a:ea typeface="微软雅黑" panose="020B0503020204020204" pitchFamily="34" charset="-122"/>
              </a:rPr>
              <a:t>，甚至是</a:t>
            </a:r>
            <a:r>
              <a:rPr lang="en-US" altLang="zh-CN" sz="2000" dirty="0">
                <a:latin typeface="微软雅黑" panose="020B0503020204020204" pitchFamily="34" charset="-122"/>
                <a:ea typeface="微软雅黑" panose="020B0503020204020204" pitchFamily="34" charset="-122"/>
              </a:rPr>
              <a:t>BERT</a:t>
            </a:r>
            <a:r>
              <a:rPr lang="zh-CN" altLang="en-US" sz="2000" dirty="0">
                <a:latin typeface="微软雅黑" panose="020B0503020204020204" pitchFamily="34" charset="-122"/>
                <a:ea typeface="微软雅黑" panose="020B0503020204020204" pitchFamily="34" charset="-122"/>
              </a:rPr>
              <a:t>模型来完成任务，但是如果用的不是</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，那么在实验报告中，需要介绍使用模型的原理，以及在代码中需要注释清楚对应模型参数的含义。</a:t>
            </a:r>
            <a:r>
              <a:rPr lang="zh-CN" altLang="en-US" sz="2000" b="1" dirty="0">
                <a:solidFill>
                  <a:srgbClr val="FF0000"/>
                </a:solidFill>
                <a:latin typeface="微软雅黑" panose="020B0503020204020204" pitchFamily="34" charset="-122"/>
                <a:ea typeface="微软雅黑" panose="020B0503020204020204" pitchFamily="34" charset="-122"/>
              </a:rPr>
              <a:t>并不是模型越新分数越高！</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更高的准确率！（注：准确率评价标准在不同的模型上亦不同）</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清晰</a:t>
            </a:r>
            <a:r>
              <a:rPr lang="zh-CN" altLang="en-US" sz="2000" dirty="0" smtClean="0">
                <a:latin typeface="微软雅黑" panose="020B0503020204020204" pitchFamily="34" charset="-122"/>
                <a:ea typeface="微软雅黑" panose="020B0503020204020204" pitchFamily="34" charset="-122"/>
              </a:rPr>
              <a:t>易读、</a:t>
            </a:r>
            <a:r>
              <a:rPr lang="zh-CN" altLang="en-US" sz="2000" dirty="0" smtClean="0">
                <a:latin typeface="微软雅黑" panose="020B0503020204020204" pitchFamily="34" charset="-122"/>
                <a:ea typeface="微软雅黑" panose="020B0503020204020204" pitchFamily="34" charset="-122"/>
              </a:rPr>
              <a:t>层次</a:t>
            </a:r>
            <a:r>
              <a:rPr lang="zh-CN" altLang="en-US" sz="2000" dirty="0">
                <a:latin typeface="微软雅黑" panose="020B0503020204020204" pitchFamily="34" charset="-122"/>
                <a:ea typeface="微软雅黑" panose="020B0503020204020204" pitchFamily="34" charset="-122"/>
              </a:rPr>
              <a:t>分明的代码结构。</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尽可能</a:t>
            </a:r>
            <a:r>
              <a:rPr lang="zh-CN" altLang="en-US" sz="2000" dirty="0" smtClean="0">
                <a:latin typeface="微软雅黑" panose="020B0503020204020204" pitchFamily="34" charset="-122"/>
                <a:ea typeface="微软雅黑" panose="020B0503020204020204" pitchFamily="34" charset="-122"/>
              </a:rPr>
              <a:t>使用</a:t>
            </a:r>
            <a:r>
              <a:rPr lang="en-US" altLang="zh-CN" sz="2000" dirty="0" err="1" smtClean="0">
                <a:latin typeface="微软雅黑" panose="020B0503020204020204" pitchFamily="34" charset="-122"/>
                <a:ea typeface="微软雅黑" panose="020B0503020204020204" pitchFamily="34" charset="-122"/>
              </a:rPr>
              <a:t>pytorch</a:t>
            </a:r>
            <a:r>
              <a:rPr lang="zh-CN" altLang="en-US" sz="2000" dirty="0">
                <a:latin typeface="微软雅黑" panose="020B0503020204020204" pitchFamily="34" charset="-122"/>
                <a:ea typeface="微软雅黑" panose="020B0503020204020204" pitchFamily="34" charset="-122"/>
              </a:rPr>
              <a:t>框架自带的各类函数简化代码行数，且能够做到合理设置参数（注：使用的函数在代码中需有注释写明作用和各个参数的意义，实验报告中</a:t>
            </a:r>
            <a:r>
              <a:rPr lang="zh-CN" altLang="en-US" sz="2000">
                <a:latin typeface="微软雅黑" panose="020B0503020204020204" pitchFamily="34" charset="-122"/>
                <a:ea typeface="微软雅黑" panose="020B0503020204020204" pitchFamily="34" charset="-122"/>
              </a:rPr>
              <a:t>亦</a:t>
            </a:r>
            <a:r>
              <a:rPr lang="zh-CN" altLang="en-US" sz="2000" smtClean="0">
                <a:latin typeface="微软雅黑" panose="020B0503020204020204" pitchFamily="34" charset="-122"/>
                <a:ea typeface="微软雅黑" panose="020B0503020204020204" pitchFamily="34" charset="-122"/>
              </a:rPr>
              <a:t>需描述清楚）</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实验结果的调参对比和分析。</a:t>
            </a:r>
          </a:p>
          <a:p>
            <a:pPr marL="457200" indent="-457200">
              <a:spcAft>
                <a:spcPts val="1200"/>
              </a:spcAft>
              <a:buFont typeface="+mj-lt"/>
              <a:buAutoNum type="arabicPeriod"/>
            </a:pPr>
            <a:r>
              <a:rPr lang="zh-CN" altLang="en-US" sz="2000" dirty="0">
                <a:latin typeface="微软雅黑" panose="020B0503020204020204" pitchFamily="34" charset="-122"/>
                <a:ea typeface="微软雅黑" panose="020B0503020204020204" pitchFamily="34" charset="-122"/>
              </a:rPr>
              <a:t>实验报告的排版美观易读。</a:t>
            </a:r>
          </a:p>
        </p:txBody>
      </p:sp>
    </p:spTree>
    <p:extLst>
      <p:ext uri="{BB962C8B-B14F-4D97-AF65-F5344CB8AC3E}">
        <p14:creationId xmlns:p14="http://schemas.microsoft.com/office/powerpoint/2010/main" val="637213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词嵌入</a:t>
            </a:r>
          </a:p>
        </p:txBody>
      </p:sp>
      <p:sp>
        <p:nvSpPr>
          <p:cNvPr id="6" name="文本框 5"/>
          <p:cNvSpPr txBox="1"/>
          <p:nvPr/>
        </p:nvSpPr>
        <p:spPr>
          <a:xfrm>
            <a:off x="232803" y="1218728"/>
            <a:ext cx="8677684"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词嵌入是指把一个维数为所有词的数量的高维空间嵌入到一个维数低得多的</a:t>
            </a:r>
            <a:r>
              <a:rPr lang="zh-CN" altLang="en-US" b="1" dirty="0">
                <a:solidFill>
                  <a:srgbClr val="FF0000"/>
                </a:solidFill>
                <a:latin typeface="微软雅黑" panose="020B0503020204020204" pitchFamily="34" charset="-122"/>
                <a:ea typeface="微软雅黑" panose="020B0503020204020204" pitchFamily="34" charset="-122"/>
              </a:rPr>
              <a:t>稠密连续向量</a:t>
            </a:r>
            <a:r>
              <a:rPr lang="zh-CN" altLang="en-US" dirty="0">
                <a:latin typeface="微软雅黑" panose="020B0503020204020204" pitchFamily="34" charset="-122"/>
                <a:ea typeface="微软雅黑" panose="020B0503020204020204" pitchFamily="34" charset="-122"/>
              </a:rPr>
              <a:t>空间中，每个单词或词组被映射为实数域上的向量。词向量是各种</a:t>
            </a: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任务中文本向量化的首选技术。</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86" y="2520281"/>
            <a:ext cx="7459988" cy="356675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7D0451-7719-42F8-BF53-2862EB92CEF7}"/>
              </a:ext>
            </a:extLst>
          </p:cNvPr>
          <p:cNvSpPr>
            <a:spLocks noGrp="1"/>
          </p:cNvSpPr>
          <p:nvPr>
            <p:ph sz="quarter" idx="10"/>
          </p:nvPr>
        </p:nvSpPr>
        <p:spPr/>
        <p:txBody>
          <a:bodyPr/>
          <a:lstStyle/>
          <a:p>
            <a:r>
              <a:rPr lang="zh-CN" altLang="en-US" dirty="0"/>
              <a:t>词嵌入</a:t>
            </a:r>
          </a:p>
        </p:txBody>
      </p:sp>
      <p:sp>
        <p:nvSpPr>
          <p:cNvPr id="3" name="文本框 2">
            <a:extLst>
              <a:ext uri="{FF2B5EF4-FFF2-40B4-BE49-F238E27FC236}">
                <a16:creationId xmlns:a16="http://schemas.microsoft.com/office/drawing/2014/main" id="{8C3D8249-6185-4252-9C7D-4A52DEB90306}"/>
              </a:ext>
            </a:extLst>
          </p:cNvPr>
          <p:cNvSpPr txBox="1"/>
          <p:nvPr/>
        </p:nvSpPr>
        <p:spPr>
          <a:xfrm>
            <a:off x="297875" y="941294"/>
            <a:ext cx="856822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但是，在上述词嵌入的过程中，嵌入矩阵是</a:t>
            </a:r>
            <a:r>
              <a:rPr lang="zh-CN" altLang="en-US" b="1" dirty="0">
                <a:solidFill>
                  <a:srgbClr val="FF0000"/>
                </a:solidFill>
                <a:latin typeface="微软雅黑" panose="020B0503020204020204" pitchFamily="34" charset="-122"/>
                <a:ea typeface="微软雅黑" panose="020B0503020204020204" pitchFamily="34" charset="-122"/>
              </a:rPr>
              <a:t>随机初始化</a:t>
            </a:r>
            <a:r>
              <a:rPr lang="zh-CN" altLang="en-US" dirty="0">
                <a:latin typeface="微软雅黑" panose="020B0503020204020204" pitchFamily="34" charset="-122"/>
                <a:ea typeface="微软雅黑" panose="020B0503020204020204" pitchFamily="34" charset="-122"/>
              </a:rPr>
              <a:t>的，虽然能够通过这种简单的方式把词映射到稠密的集合上，但是词与词之间的</a:t>
            </a:r>
            <a:r>
              <a:rPr lang="zh-CN" altLang="en-US" b="1" dirty="0">
                <a:solidFill>
                  <a:srgbClr val="FF0000"/>
                </a:solidFill>
                <a:latin typeface="微软雅黑" panose="020B0503020204020204" pitchFamily="34" charset="-122"/>
                <a:ea typeface="微软雅黑" panose="020B0503020204020204" pitchFamily="34" charset="-122"/>
              </a:rPr>
              <a:t>语义距离</a:t>
            </a:r>
            <a:r>
              <a:rPr lang="zh-CN" altLang="en-US" dirty="0">
                <a:latin typeface="微软雅黑" panose="020B0503020204020204" pitchFamily="34" charset="-122"/>
                <a:ea typeface="微软雅黑" panose="020B0503020204020204" pitchFamily="34" charset="-122"/>
              </a:rPr>
              <a:t>却捕捉不到。</a:t>
            </a:r>
          </a:p>
        </p:txBody>
      </p:sp>
      <p:grpSp>
        <p:nvGrpSpPr>
          <p:cNvPr id="24" name="组合 23">
            <a:extLst>
              <a:ext uri="{FF2B5EF4-FFF2-40B4-BE49-F238E27FC236}">
                <a16:creationId xmlns:a16="http://schemas.microsoft.com/office/drawing/2014/main" id="{0801DFEF-6C65-44BA-9E89-2351878CE56E}"/>
              </a:ext>
            </a:extLst>
          </p:cNvPr>
          <p:cNvGrpSpPr/>
          <p:nvPr/>
        </p:nvGrpSpPr>
        <p:grpSpPr>
          <a:xfrm>
            <a:off x="6387916" y="2212938"/>
            <a:ext cx="2229711" cy="1413277"/>
            <a:chOff x="6069106" y="2404550"/>
            <a:chExt cx="2229711" cy="1413277"/>
          </a:xfrm>
        </p:grpSpPr>
        <p:sp>
          <p:nvSpPr>
            <p:cNvPr id="4" name="文本框 3">
              <a:extLst>
                <a:ext uri="{FF2B5EF4-FFF2-40B4-BE49-F238E27FC236}">
                  <a16:creationId xmlns:a16="http://schemas.microsoft.com/office/drawing/2014/main" id="{D53EF80F-1D23-4766-A396-6DDC541AF197}"/>
                </a:ext>
              </a:extLst>
            </p:cNvPr>
            <p:cNvSpPr txBox="1"/>
            <p:nvPr/>
          </p:nvSpPr>
          <p:spPr>
            <a:xfrm>
              <a:off x="6069106" y="2404550"/>
              <a:ext cx="646331" cy="369332"/>
            </a:xfrm>
            <a:prstGeom prst="rect">
              <a:avLst/>
            </a:prstGeom>
            <a:noFill/>
            <a:ln w="12700">
              <a:solidFill>
                <a:schemeClr val="tx1"/>
              </a:solidFill>
            </a:ln>
          </p:spPr>
          <p:txBody>
            <a:bodyPr wrap="none" rtlCol="0">
              <a:spAutoFit/>
            </a:bodyPr>
            <a:lstStyle/>
            <a:p>
              <a:r>
                <a:rPr lang="zh-CN" altLang="en-US" dirty="0"/>
                <a:t>开心</a:t>
              </a:r>
            </a:p>
          </p:txBody>
        </p:sp>
        <p:sp>
          <p:nvSpPr>
            <p:cNvPr id="5" name="文本框 4">
              <a:extLst>
                <a:ext uri="{FF2B5EF4-FFF2-40B4-BE49-F238E27FC236}">
                  <a16:creationId xmlns:a16="http://schemas.microsoft.com/office/drawing/2014/main" id="{2AAC431B-49EF-40F3-AAE6-5705B612C4A1}"/>
                </a:ext>
              </a:extLst>
            </p:cNvPr>
            <p:cNvSpPr txBox="1"/>
            <p:nvPr/>
          </p:nvSpPr>
          <p:spPr>
            <a:xfrm>
              <a:off x="6392271" y="2977402"/>
              <a:ext cx="646331" cy="369332"/>
            </a:xfrm>
            <a:prstGeom prst="rect">
              <a:avLst/>
            </a:prstGeom>
            <a:noFill/>
            <a:ln w="12700">
              <a:solidFill>
                <a:schemeClr val="tx1"/>
              </a:solidFill>
            </a:ln>
          </p:spPr>
          <p:txBody>
            <a:bodyPr wrap="none" rtlCol="0">
              <a:spAutoFit/>
            </a:bodyPr>
            <a:lstStyle/>
            <a:p>
              <a:r>
                <a:rPr lang="zh-CN" altLang="en-US" dirty="0"/>
                <a:t>快乐</a:t>
              </a:r>
            </a:p>
          </p:txBody>
        </p:sp>
        <p:sp>
          <p:nvSpPr>
            <p:cNvPr id="6" name="文本框 5">
              <a:extLst>
                <a:ext uri="{FF2B5EF4-FFF2-40B4-BE49-F238E27FC236}">
                  <a16:creationId xmlns:a16="http://schemas.microsoft.com/office/drawing/2014/main" id="{BFEC5843-27F6-40E2-B08D-93B2CB7C8A18}"/>
                </a:ext>
              </a:extLst>
            </p:cNvPr>
            <p:cNvSpPr txBox="1"/>
            <p:nvPr/>
          </p:nvSpPr>
          <p:spPr>
            <a:xfrm>
              <a:off x="6966013" y="2506310"/>
              <a:ext cx="646331" cy="369332"/>
            </a:xfrm>
            <a:prstGeom prst="rect">
              <a:avLst/>
            </a:prstGeom>
            <a:noFill/>
            <a:ln w="12700">
              <a:solidFill>
                <a:schemeClr val="tx1"/>
              </a:solidFill>
            </a:ln>
          </p:spPr>
          <p:txBody>
            <a:bodyPr wrap="none" rtlCol="0">
              <a:spAutoFit/>
            </a:bodyPr>
            <a:lstStyle/>
            <a:p>
              <a:r>
                <a:rPr lang="zh-CN" altLang="en-US" dirty="0"/>
                <a:t>高兴</a:t>
              </a:r>
            </a:p>
          </p:txBody>
        </p:sp>
        <p:sp>
          <p:nvSpPr>
            <p:cNvPr id="7" name="文本框 6">
              <a:extLst>
                <a:ext uri="{FF2B5EF4-FFF2-40B4-BE49-F238E27FC236}">
                  <a16:creationId xmlns:a16="http://schemas.microsoft.com/office/drawing/2014/main" id="{0190AA2A-29C6-4069-AB25-F62CED166373}"/>
                </a:ext>
              </a:extLst>
            </p:cNvPr>
            <p:cNvSpPr txBox="1"/>
            <p:nvPr/>
          </p:nvSpPr>
          <p:spPr>
            <a:xfrm>
              <a:off x="7190821" y="3448495"/>
              <a:ext cx="1107996" cy="369332"/>
            </a:xfrm>
            <a:prstGeom prst="rect">
              <a:avLst/>
            </a:prstGeom>
            <a:noFill/>
            <a:ln w="12700">
              <a:solidFill>
                <a:schemeClr val="tx1"/>
              </a:solidFill>
            </a:ln>
          </p:spPr>
          <p:txBody>
            <a:bodyPr wrap="none" rtlCol="0">
              <a:spAutoFit/>
            </a:bodyPr>
            <a:lstStyle/>
            <a:p>
              <a:r>
                <a:rPr lang="zh-CN" altLang="en-US" dirty="0"/>
                <a:t>手舞足蹈</a:t>
              </a:r>
            </a:p>
          </p:txBody>
        </p:sp>
      </p:grpSp>
      <p:sp>
        <p:nvSpPr>
          <p:cNvPr id="8" name="文本框 7">
            <a:extLst>
              <a:ext uri="{FF2B5EF4-FFF2-40B4-BE49-F238E27FC236}">
                <a16:creationId xmlns:a16="http://schemas.microsoft.com/office/drawing/2014/main" id="{FE967739-0B35-429D-99B0-D3BCE7C905D0}"/>
              </a:ext>
            </a:extLst>
          </p:cNvPr>
          <p:cNvSpPr txBox="1"/>
          <p:nvPr/>
        </p:nvSpPr>
        <p:spPr>
          <a:xfrm>
            <a:off x="4833627" y="3633161"/>
            <a:ext cx="646331" cy="369332"/>
          </a:xfrm>
          <a:prstGeom prst="rect">
            <a:avLst/>
          </a:prstGeom>
          <a:noFill/>
          <a:ln w="12700">
            <a:solidFill>
              <a:schemeClr val="tx1"/>
            </a:solidFill>
          </a:ln>
        </p:spPr>
        <p:txBody>
          <a:bodyPr wrap="none" rtlCol="0">
            <a:spAutoFit/>
          </a:bodyPr>
          <a:lstStyle/>
          <a:p>
            <a:r>
              <a:rPr lang="zh-CN" altLang="en-US" dirty="0"/>
              <a:t>想笑</a:t>
            </a:r>
          </a:p>
        </p:txBody>
      </p:sp>
      <p:grpSp>
        <p:nvGrpSpPr>
          <p:cNvPr id="25" name="组合 24">
            <a:extLst>
              <a:ext uri="{FF2B5EF4-FFF2-40B4-BE49-F238E27FC236}">
                <a16:creationId xmlns:a16="http://schemas.microsoft.com/office/drawing/2014/main" id="{265D1D38-D117-4047-8D5A-C70784429022}"/>
              </a:ext>
            </a:extLst>
          </p:cNvPr>
          <p:cNvGrpSpPr/>
          <p:nvPr/>
        </p:nvGrpSpPr>
        <p:grpSpPr>
          <a:xfrm>
            <a:off x="692321" y="4626926"/>
            <a:ext cx="2161984" cy="1442429"/>
            <a:chOff x="1364674" y="4554959"/>
            <a:chExt cx="2161984" cy="1442429"/>
          </a:xfrm>
        </p:grpSpPr>
        <p:sp>
          <p:nvSpPr>
            <p:cNvPr id="9" name="文本框 8">
              <a:extLst>
                <a:ext uri="{FF2B5EF4-FFF2-40B4-BE49-F238E27FC236}">
                  <a16:creationId xmlns:a16="http://schemas.microsoft.com/office/drawing/2014/main" id="{A4346FB4-6E57-4BA8-A37C-CBB84C268984}"/>
                </a:ext>
              </a:extLst>
            </p:cNvPr>
            <p:cNvSpPr txBox="1"/>
            <p:nvPr/>
          </p:nvSpPr>
          <p:spPr>
            <a:xfrm>
              <a:off x="1757321" y="4554959"/>
              <a:ext cx="646331" cy="369332"/>
            </a:xfrm>
            <a:prstGeom prst="rect">
              <a:avLst/>
            </a:prstGeom>
            <a:noFill/>
            <a:ln w="12700">
              <a:solidFill>
                <a:schemeClr val="tx1"/>
              </a:solidFill>
            </a:ln>
          </p:spPr>
          <p:txBody>
            <a:bodyPr wrap="none" rtlCol="0">
              <a:spAutoFit/>
            </a:bodyPr>
            <a:lstStyle/>
            <a:p>
              <a:r>
                <a:rPr lang="zh-CN" altLang="en-US" dirty="0"/>
                <a:t>伤心</a:t>
              </a:r>
            </a:p>
          </p:txBody>
        </p:sp>
        <p:sp>
          <p:nvSpPr>
            <p:cNvPr id="10" name="文本框 9">
              <a:extLst>
                <a:ext uri="{FF2B5EF4-FFF2-40B4-BE49-F238E27FC236}">
                  <a16:creationId xmlns:a16="http://schemas.microsoft.com/office/drawing/2014/main" id="{AEA7AD06-BC85-4089-BC37-769B1A229CEB}"/>
                </a:ext>
              </a:extLst>
            </p:cNvPr>
            <p:cNvSpPr txBox="1"/>
            <p:nvPr/>
          </p:nvSpPr>
          <p:spPr>
            <a:xfrm>
              <a:off x="1958328" y="5091507"/>
              <a:ext cx="606256" cy="369332"/>
            </a:xfrm>
            <a:prstGeom prst="rect">
              <a:avLst/>
            </a:prstGeom>
            <a:noFill/>
            <a:ln w="12700">
              <a:solidFill>
                <a:schemeClr val="tx1"/>
              </a:solidFill>
            </a:ln>
          </p:spPr>
          <p:txBody>
            <a:bodyPr wrap="none" rtlCol="0">
              <a:spAutoFit/>
            </a:bodyPr>
            <a:lstStyle/>
            <a:p>
              <a:r>
                <a:rPr lang="en-US" altLang="zh-CN" dirty="0"/>
                <a:t>emo</a:t>
              </a:r>
              <a:endParaRPr lang="zh-CN" altLang="en-US" dirty="0"/>
            </a:p>
          </p:txBody>
        </p:sp>
        <p:sp>
          <p:nvSpPr>
            <p:cNvPr id="11" name="文本框 10">
              <a:extLst>
                <a:ext uri="{FF2B5EF4-FFF2-40B4-BE49-F238E27FC236}">
                  <a16:creationId xmlns:a16="http://schemas.microsoft.com/office/drawing/2014/main" id="{B389D48E-7F78-4527-AAD8-59D853CB8A69}"/>
                </a:ext>
              </a:extLst>
            </p:cNvPr>
            <p:cNvSpPr txBox="1"/>
            <p:nvPr/>
          </p:nvSpPr>
          <p:spPr>
            <a:xfrm>
              <a:off x="2709998" y="4634752"/>
              <a:ext cx="646331" cy="369332"/>
            </a:xfrm>
            <a:prstGeom prst="rect">
              <a:avLst/>
            </a:prstGeom>
            <a:noFill/>
            <a:ln w="12700">
              <a:solidFill>
                <a:schemeClr val="tx1"/>
              </a:solidFill>
            </a:ln>
          </p:spPr>
          <p:txBody>
            <a:bodyPr wrap="none" rtlCol="0">
              <a:spAutoFit/>
            </a:bodyPr>
            <a:lstStyle/>
            <a:p>
              <a:r>
                <a:rPr lang="zh-CN" altLang="en-US" dirty="0"/>
                <a:t>难过</a:t>
              </a:r>
            </a:p>
          </p:txBody>
        </p:sp>
        <p:sp>
          <p:nvSpPr>
            <p:cNvPr id="12" name="文本框 11">
              <a:extLst>
                <a:ext uri="{FF2B5EF4-FFF2-40B4-BE49-F238E27FC236}">
                  <a16:creationId xmlns:a16="http://schemas.microsoft.com/office/drawing/2014/main" id="{7534DE58-B134-4D24-9F3E-C27DFB06236F}"/>
                </a:ext>
              </a:extLst>
            </p:cNvPr>
            <p:cNvSpPr txBox="1"/>
            <p:nvPr/>
          </p:nvSpPr>
          <p:spPr>
            <a:xfrm>
              <a:off x="2880327" y="5453209"/>
              <a:ext cx="646331" cy="369332"/>
            </a:xfrm>
            <a:prstGeom prst="rect">
              <a:avLst/>
            </a:prstGeom>
            <a:noFill/>
            <a:ln w="12700">
              <a:solidFill>
                <a:schemeClr val="tx1"/>
              </a:solidFill>
            </a:ln>
          </p:spPr>
          <p:txBody>
            <a:bodyPr wrap="none" rtlCol="0">
              <a:spAutoFit/>
            </a:bodyPr>
            <a:lstStyle/>
            <a:p>
              <a:r>
                <a:rPr lang="zh-CN" altLang="en-US" dirty="0"/>
                <a:t>悲伤</a:t>
              </a:r>
            </a:p>
          </p:txBody>
        </p:sp>
        <p:sp>
          <p:nvSpPr>
            <p:cNvPr id="13" name="文本框 12">
              <a:extLst>
                <a:ext uri="{FF2B5EF4-FFF2-40B4-BE49-F238E27FC236}">
                  <a16:creationId xmlns:a16="http://schemas.microsoft.com/office/drawing/2014/main" id="{B65EA9BC-A110-4739-83AB-514871AE8B8C}"/>
                </a:ext>
              </a:extLst>
            </p:cNvPr>
            <p:cNvSpPr txBox="1"/>
            <p:nvPr/>
          </p:nvSpPr>
          <p:spPr>
            <a:xfrm>
              <a:off x="1364674" y="5628056"/>
              <a:ext cx="646331" cy="369332"/>
            </a:xfrm>
            <a:prstGeom prst="rect">
              <a:avLst/>
            </a:prstGeom>
            <a:noFill/>
            <a:ln w="12700">
              <a:solidFill>
                <a:schemeClr val="tx1"/>
              </a:solidFill>
            </a:ln>
          </p:spPr>
          <p:txBody>
            <a:bodyPr wrap="none" rtlCol="0">
              <a:spAutoFit/>
            </a:bodyPr>
            <a:lstStyle/>
            <a:p>
              <a:r>
                <a:rPr lang="zh-CN" altLang="en-US" dirty="0"/>
                <a:t>心碎</a:t>
              </a:r>
            </a:p>
          </p:txBody>
        </p:sp>
      </p:grpSp>
      <p:cxnSp>
        <p:nvCxnSpPr>
          <p:cNvPr id="15" name="直接箭头连接符 14">
            <a:extLst>
              <a:ext uri="{FF2B5EF4-FFF2-40B4-BE49-F238E27FC236}">
                <a16:creationId xmlns:a16="http://schemas.microsoft.com/office/drawing/2014/main" id="{B43017AC-F7D3-4DBA-840E-B5D91A645555}"/>
              </a:ext>
            </a:extLst>
          </p:cNvPr>
          <p:cNvCxnSpPr>
            <a:cxnSpLocks/>
          </p:cNvCxnSpPr>
          <p:nvPr/>
        </p:nvCxnSpPr>
        <p:spPr>
          <a:xfrm>
            <a:off x="297874" y="4222376"/>
            <a:ext cx="84068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94E9708-C33B-455A-ABD3-7B105B60DB58}"/>
              </a:ext>
            </a:extLst>
          </p:cNvPr>
          <p:cNvCxnSpPr>
            <a:cxnSpLocks/>
          </p:cNvCxnSpPr>
          <p:nvPr/>
        </p:nvCxnSpPr>
        <p:spPr>
          <a:xfrm flipV="1">
            <a:off x="4572000" y="1890085"/>
            <a:ext cx="0" cy="44097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4593EDE-A405-4608-BBC6-0A7B6D7B54F9}"/>
              </a:ext>
            </a:extLst>
          </p:cNvPr>
          <p:cNvSpPr txBox="1"/>
          <p:nvPr/>
        </p:nvSpPr>
        <p:spPr>
          <a:xfrm>
            <a:off x="3577022" y="4522053"/>
            <a:ext cx="646331" cy="369332"/>
          </a:xfrm>
          <a:prstGeom prst="rect">
            <a:avLst/>
          </a:prstGeom>
          <a:noFill/>
          <a:ln w="12700">
            <a:solidFill>
              <a:schemeClr val="tx1"/>
            </a:solidFill>
          </a:ln>
        </p:spPr>
        <p:txBody>
          <a:bodyPr wrap="none" rtlCol="0">
            <a:spAutoFit/>
          </a:bodyPr>
          <a:lstStyle/>
          <a:p>
            <a:r>
              <a:rPr lang="zh-CN" altLang="en-US" dirty="0"/>
              <a:t>沉默</a:t>
            </a:r>
          </a:p>
        </p:txBody>
      </p:sp>
      <p:sp>
        <p:nvSpPr>
          <p:cNvPr id="27" name="文本框 26">
            <a:extLst>
              <a:ext uri="{FF2B5EF4-FFF2-40B4-BE49-F238E27FC236}">
                <a16:creationId xmlns:a16="http://schemas.microsoft.com/office/drawing/2014/main" id="{66031E83-BEFF-46C4-AD74-8ECB846C3F19}"/>
              </a:ext>
            </a:extLst>
          </p:cNvPr>
          <p:cNvSpPr txBox="1"/>
          <p:nvPr/>
        </p:nvSpPr>
        <p:spPr>
          <a:xfrm>
            <a:off x="622866" y="2424537"/>
            <a:ext cx="313034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在有些任务中，需要语义距离相对正确的词嵌入表示。</a:t>
            </a:r>
          </a:p>
        </p:txBody>
      </p:sp>
      <p:sp>
        <p:nvSpPr>
          <p:cNvPr id="28" name="文本框 27">
            <a:extLst>
              <a:ext uri="{FF2B5EF4-FFF2-40B4-BE49-F238E27FC236}">
                <a16:creationId xmlns:a16="http://schemas.microsoft.com/office/drawing/2014/main" id="{2B6619F8-A2AD-4F70-BB09-A0F3F4312C47}"/>
              </a:ext>
            </a:extLst>
          </p:cNvPr>
          <p:cNvSpPr txBox="1"/>
          <p:nvPr/>
        </p:nvSpPr>
        <p:spPr>
          <a:xfrm>
            <a:off x="4905410" y="5302419"/>
            <a:ext cx="37928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因此，各种嵌入学习算法应运而生。</a:t>
            </a:r>
          </a:p>
        </p:txBody>
      </p:sp>
    </p:spTree>
    <p:extLst>
      <p:ext uri="{BB962C8B-B14F-4D97-AF65-F5344CB8AC3E}">
        <p14:creationId xmlns:p14="http://schemas.microsoft.com/office/powerpoint/2010/main" val="30419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1+#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ym typeface="+mn-ea"/>
              </a:rPr>
              <a:t>词嵌入</a:t>
            </a:r>
            <a:endParaRPr lang="zh-CN" altLang="en-US" dirty="0"/>
          </a:p>
          <a:p>
            <a:endParaRPr lang="zh-CN" altLang="en-US"/>
          </a:p>
        </p:txBody>
      </p:sp>
      <p:sp>
        <p:nvSpPr>
          <p:cNvPr id="4" name="文本框 3"/>
          <p:cNvSpPr txBox="1"/>
          <p:nvPr/>
        </p:nvSpPr>
        <p:spPr>
          <a:xfrm>
            <a:off x="297815" y="1290202"/>
            <a:ext cx="8670339"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sym typeface="+mn-ea"/>
              </a:rPr>
              <a:t>Word2Vec</a:t>
            </a:r>
            <a:r>
              <a:rPr lang="zh-CN" altLang="en-US" dirty="0" smtClean="0">
                <a:latin typeface="微软雅黑" panose="020B0503020204020204" pitchFamily="34" charset="-122"/>
                <a:ea typeface="微软雅黑" panose="020B0503020204020204" pitchFamily="34" charset="-122"/>
                <a:sym typeface="+mn-ea"/>
              </a:rPr>
              <a:t>是</a:t>
            </a:r>
            <a:r>
              <a:rPr lang="zh-CN" altLang="en-US" dirty="0">
                <a:latin typeface="微软雅黑" panose="020B0503020204020204" pitchFamily="34" charset="-122"/>
                <a:ea typeface="微软雅黑" panose="020B0503020204020204" pitchFamily="34" charset="-122"/>
                <a:sym typeface="+mn-ea"/>
              </a:rPr>
              <a:t>一种</a:t>
            </a:r>
            <a:r>
              <a:rPr lang="zh-CN" altLang="en-US" dirty="0" smtClean="0">
                <a:latin typeface="微软雅黑" panose="020B0503020204020204" pitchFamily="34" charset="-122"/>
                <a:ea typeface="微软雅黑" panose="020B0503020204020204" pitchFamily="34" charset="-122"/>
                <a:sym typeface="+mn-ea"/>
              </a:rPr>
              <a:t>常用</a:t>
            </a:r>
            <a:r>
              <a:rPr lang="zh-CN" altLang="en-US" dirty="0">
                <a:latin typeface="微软雅黑" panose="020B0503020204020204" pitchFamily="34" charset="-122"/>
                <a:ea typeface="微软雅黑" panose="020B0503020204020204" pitchFamily="34" charset="-122"/>
                <a:sym typeface="+mn-ea"/>
              </a:rPr>
              <a:t>的分布式表示方法，该方法通过无监督学习，根据词汇的上下文训练得到词汇的向量表示</a:t>
            </a:r>
            <a:r>
              <a:rPr lang="zh-CN" altLang="en-US" dirty="0" smtClean="0">
                <a:latin typeface="微软雅黑" panose="020B0503020204020204" pitchFamily="34" charset="-122"/>
                <a:ea typeface="微软雅黑" panose="020B0503020204020204" pitchFamily="34" charset="-122"/>
                <a:sym typeface="+mn-ea"/>
              </a:rPr>
              <a:t>。</a:t>
            </a:r>
            <a:endParaRPr lang="en-US" altLang="zh-CN" dirty="0" smtClean="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Word2Vec</a:t>
            </a:r>
            <a:r>
              <a:rPr lang="zh-CN" altLang="en-US" dirty="0">
                <a:latin typeface="微软雅黑" panose="020B0503020204020204" pitchFamily="34" charset="-122"/>
                <a:ea typeface="微软雅黑" panose="020B0503020204020204" pitchFamily="34" charset="-122"/>
                <a:sym typeface="+mn-ea"/>
              </a:rPr>
              <a:t>分为两种：</a:t>
            </a:r>
            <a:r>
              <a:rPr lang="en-US" altLang="zh-CN" dirty="0" smtClean="0">
                <a:latin typeface="微软雅黑" panose="020B0503020204020204" pitchFamily="34" charset="-122"/>
                <a:ea typeface="微软雅黑" panose="020B0503020204020204" pitchFamily="34" charset="-122"/>
                <a:sym typeface="+mn-ea"/>
              </a:rPr>
              <a:t>CBOW</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Continuous Bag of Words Model</a:t>
            </a:r>
            <a:r>
              <a:rPr lang="zh-CN" altLang="en-US" dirty="0">
                <a:latin typeface="微软雅黑" panose="020B0503020204020204" pitchFamily="34" charset="-122"/>
                <a:ea typeface="微软雅黑" panose="020B0503020204020204" pitchFamily="34" charset="-122"/>
              </a:rPr>
              <a:t>，连续词袋模型）</a:t>
            </a:r>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sym typeface="+mn-ea"/>
              </a:rPr>
              <a:t>主要</a:t>
            </a:r>
            <a:r>
              <a:rPr lang="zh-CN" altLang="en-US" b="1" dirty="0">
                <a:latin typeface="微软雅黑" panose="020B0503020204020204" pitchFamily="34" charset="-122"/>
                <a:ea typeface="微软雅黑" panose="020B0503020204020204" pitchFamily="34" charset="-122"/>
                <a:sym typeface="+mn-ea"/>
              </a:rPr>
              <a:t>利用上下文来预测中心词汇</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Skip-gram</a:t>
            </a:r>
            <a:r>
              <a:rPr lang="zh-CN" altLang="en-US" dirty="0">
                <a:latin typeface="微软雅黑" panose="020B0503020204020204" pitchFamily="34" charset="-122"/>
                <a:ea typeface="微软雅黑" panose="020B0503020204020204" pitchFamily="34" charset="-122"/>
                <a:sym typeface="+mn-ea"/>
              </a:rPr>
              <a:t>主要</a:t>
            </a:r>
            <a:r>
              <a:rPr lang="zh-CN" altLang="en-US" b="1" dirty="0">
                <a:latin typeface="微软雅黑" panose="020B0503020204020204" pitchFamily="34" charset="-122"/>
                <a:ea typeface="微软雅黑" panose="020B0503020204020204" pitchFamily="34" charset="-122"/>
                <a:sym typeface="+mn-ea"/>
              </a:rPr>
              <a:t>利用中心词汇来预测上下文</a:t>
            </a:r>
            <a:r>
              <a:rPr lang="zh-CN" altLang="en-US" dirty="0">
                <a:latin typeface="微软雅黑" panose="020B0503020204020204" pitchFamily="34" charset="-122"/>
                <a:ea typeface="微软雅黑" panose="020B0503020204020204" pitchFamily="34" charset="-122"/>
                <a:sym typeface="+mn-ea"/>
              </a:rPr>
              <a:t>。</a:t>
            </a:r>
          </a:p>
          <a:p>
            <a:r>
              <a:rPr lang="zh-CN" altLang="en-US" dirty="0">
                <a:latin typeface="微软雅黑" panose="020B0503020204020204" pitchFamily="34" charset="-122"/>
                <a:ea typeface="微软雅黑" panose="020B0503020204020204" pitchFamily="34" charset="-122"/>
                <a:sym typeface="+mn-ea"/>
              </a:rPr>
              <a:t>最终这两个任务都是通过预测得到包含词汇语义特征信息的向量表示。</a:t>
            </a:r>
          </a:p>
        </p:txBody>
      </p:sp>
      <p:sp>
        <p:nvSpPr>
          <p:cNvPr id="8" name="文本框 7">
            <a:extLst>
              <a:ext uri="{FF2B5EF4-FFF2-40B4-BE49-F238E27FC236}">
                <a16:creationId xmlns:a16="http://schemas.microsoft.com/office/drawing/2014/main" id="{8ECF3399-10FC-4C27-8BEF-0D7FBDBE38FF}"/>
              </a:ext>
            </a:extLst>
          </p:cNvPr>
          <p:cNvSpPr txBox="1"/>
          <p:nvPr/>
        </p:nvSpPr>
        <p:spPr>
          <a:xfrm>
            <a:off x="297815" y="894082"/>
            <a:ext cx="458992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生成高质量词嵌入的方法：</a:t>
            </a:r>
            <a:endParaRPr lang="zh-CN" altLang="en-US" dirty="0"/>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1242649" y="3071317"/>
            <a:ext cx="6260123" cy="334706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97AD07-418C-47C3-BC43-2B09F5E63E62}"/>
              </a:ext>
            </a:extLst>
          </p:cNvPr>
          <p:cNvSpPr>
            <a:spLocks noGrp="1"/>
          </p:cNvSpPr>
          <p:nvPr>
            <p:ph sz="quarter" idx="10"/>
          </p:nvPr>
        </p:nvSpPr>
        <p:spPr/>
        <p:txBody>
          <a:bodyPr/>
          <a:lstStyle/>
          <a:p>
            <a:r>
              <a:rPr lang="zh-CN" altLang="en-US" dirty="0"/>
              <a:t>词嵌入</a:t>
            </a:r>
          </a:p>
        </p:txBody>
      </p:sp>
      <p:sp>
        <p:nvSpPr>
          <p:cNvPr id="3" name="文本框 11">
            <a:extLst>
              <a:ext uri="{FF2B5EF4-FFF2-40B4-BE49-F238E27FC236}">
                <a16:creationId xmlns:a16="http://schemas.microsoft.com/office/drawing/2014/main" id="{FCDE0D17-AB34-48FD-A499-DCFCCA39B6A4}"/>
              </a:ext>
            </a:extLst>
          </p:cNvPr>
          <p:cNvSpPr txBox="1"/>
          <p:nvPr/>
        </p:nvSpPr>
        <p:spPr>
          <a:xfrm>
            <a:off x="297815" y="894082"/>
            <a:ext cx="291672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生成高质量词嵌入的方法：</a:t>
            </a:r>
            <a:endParaRPr lang="zh-CN" altLang="en-US" dirty="0"/>
          </a:p>
        </p:txBody>
      </p:sp>
      <p:sp>
        <p:nvSpPr>
          <p:cNvPr id="4" name="TextBox 3"/>
          <p:cNvSpPr txBox="1"/>
          <p:nvPr/>
        </p:nvSpPr>
        <p:spPr>
          <a:xfrm>
            <a:off x="297815" y="1323623"/>
            <a:ext cx="125707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LSTM</a:t>
            </a:r>
            <a:endParaRPr lang="zh-CN" altLang="en-US" dirty="0">
              <a:latin typeface="微软雅黑" panose="020B0503020204020204" pitchFamily="34" charset="-122"/>
              <a:ea typeface="微软雅黑" panose="020B0503020204020204" pitchFamily="34" charset="-122"/>
            </a:endParaRPr>
          </a:p>
        </p:txBody>
      </p:sp>
      <p:sp>
        <p:nvSpPr>
          <p:cNvPr id="5" name="TextBox 4"/>
          <p:cNvSpPr txBox="1"/>
          <p:nvPr/>
        </p:nvSpPr>
        <p:spPr>
          <a:xfrm>
            <a:off x="297814" y="1725105"/>
            <a:ext cx="8582417"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典型代表有</a:t>
            </a:r>
            <a:r>
              <a:rPr lang="en-US" altLang="zh-CN" dirty="0" err="1">
                <a:latin typeface="微软雅黑" panose="020B0503020204020204" pitchFamily="34" charset="-122"/>
                <a:ea typeface="微软雅黑" panose="020B0503020204020204" pitchFamily="34" charset="-122"/>
              </a:rPr>
              <a:t>ELMo</a:t>
            </a:r>
            <a:r>
              <a:rPr lang="zh-CN" altLang="en-US" dirty="0">
                <a:latin typeface="微软雅黑" panose="020B0503020204020204" pitchFamily="34" charset="-122"/>
                <a:ea typeface="微软雅黑" panose="020B0503020204020204" pitchFamily="34" charset="-122"/>
              </a:rPr>
              <a:t>模型</a:t>
            </a:r>
            <a:r>
              <a:rPr lang="zh-CN" altLang="en-US" dirty="0" smtClean="0">
                <a:latin typeface="微软雅黑" panose="020B0503020204020204" pitchFamily="34" charset="-122"/>
                <a:ea typeface="微软雅黑" panose="020B0503020204020204" pitchFamily="34" charset="-122"/>
              </a:rPr>
              <a:t>。使用</a:t>
            </a:r>
            <a:r>
              <a:rPr lang="zh-CN" altLang="en-US" dirty="0">
                <a:latin typeface="微软雅黑" panose="020B0503020204020204" pitchFamily="34" charset="-122"/>
                <a:ea typeface="微软雅黑" panose="020B0503020204020204" pitchFamily="34" charset="-122"/>
              </a:rPr>
              <a:t>两层</a:t>
            </a:r>
            <a:r>
              <a:rPr lang="zh-CN" altLang="en-US" dirty="0" smtClean="0">
                <a:latin typeface="微软雅黑" panose="020B0503020204020204" pitchFamily="34" charset="-122"/>
                <a:ea typeface="微软雅黑" panose="020B0503020204020204" pitchFamily="34" charset="-122"/>
              </a:rPr>
              <a:t>的双向</a:t>
            </a:r>
            <a:r>
              <a:rPr lang="en-US" altLang="zh-CN" dirty="0" smtClean="0">
                <a:latin typeface="微软雅黑" panose="020B0503020204020204" pitchFamily="34" charset="-122"/>
                <a:ea typeface="微软雅黑" panose="020B0503020204020204" pitchFamily="34" charset="-122"/>
              </a:rPr>
              <a:t>LSTM</a:t>
            </a:r>
            <a:r>
              <a:rPr lang="zh-CN" altLang="en-US" dirty="0" smtClean="0">
                <a:latin typeface="微软雅黑" panose="020B0503020204020204" pitchFamily="34" charset="-122"/>
                <a:ea typeface="微软雅黑" panose="020B0503020204020204" pitchFamily="34" charset="-122"/>
              </a:rPr>
              <a:t>，对于嵌入之后的单元进行</a:t>
            </a:r>
            <a:r>
              <a:rPr lang="zh-CN" altLang="en-US" dirty="0">
                <a:latin typeface="微软雅黑" panose="020B0503020204020204" pitchFamily="34" charset="-122"/>
                <a:ea typeface="微软雅黑" panose="020B0503020204020204" pitchFamily="34" charset="-122"/>
              </a:rPr>
              <a:t>特征提取，最终生成高质量的词向量</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60" y="2368189"/>
            <a:ext cx="8256830" cy="3740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0795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80,&quot;width&quot;:730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770</TotalTime>
  <Words>3864</Words>
  <Application>Microsoft Office PowerPoint</Application>
  <PresentationFormat>全屏显示(4:3)</PresentationFormat>
  <Paragraphs>404</Paragraphs>
  <Slides>59</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59</vt:i4>
      </vt:variant>
    </vt:vector>
  </HeadingPairs>
  <TitlesOfParts>
    <vt:vector size="74" baseType="lpstr">
      <vt:lpstr>等线</vt:lpstr>
      <vt:lpstr>等线 Light</vt:lpstr>
      <vt:lpstr>仿宋</vt:lpstr>
      <vt:lpstr>黑体</vt:lpstr>
      <vt:lpstr>华文琥珀</vt:lpstr>
      <vt:lpstr>华文隶书</vt:lpstr>
      <vt:lpstr>华文中宋</vt:lpstr>
      <vt:lpstr>微软雅黑</vt:lpstr>
      <vt:lpstr>Arial</vt:lpstr>
      <vt:lpstr>Britannic Bold</vt:lpstr>
      <vt:lpstr>Calibri</vt:lpstr>
      <vt:lpstr>Calibri Light</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钱海</dc:creator>
  <cp:lastModifiedBy>DELL</cp:lastModifiedBy>
  <cp:revision>302</cp:revision>
  <dcterms:created xsi:type="dcterms:W3CDTF">2020-11-14T08:18:00Z</dcterms:created>
  <dcterms:modified xsi:type="dcterms:W3CDTF">2023-04-02T17:13:03Z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A07AE80CD9C140FEA46F6A29BF5C8981</vt:lpwstr>
  </property>
  <property fmtid="{D5CDD505-2E9C-101B-9397-08002B2CF9AE}" pid="3" name="KSOProductBuildVer">
    <vt:lpwstr>2052-11.1.0.11115</vt:lpwstr>
  </property>
</Properties>
</file>